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ink/ink1.xml" ContentType="application/inkml+xml"/>
  <Override PartName="/ppt/ink/ink2.xml" ContentType="application/inkml+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notesSlides/notesSlide18.xml" ContentType="application/vnd.openxmlformats-officedocument.presentationml.notesSlide+xml"/>
  <Override PartName="/ppt/ink/ink9.xml" ContentType="application/inkml+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2" r:id="rId17"/>
    <p:sldId id="273" r:id="rId18"/>
    <p:sldId id="274" r:id="rId19"/>
    <p:sldId id="275" r:id="rId20"/>
    <p:sldId id="276" r:id="rId21"/>
  </p:sldIdLst>
  <p:sldSz cx="14630400" cy="8229600"/>
  <p:notesSz cx="8229600" cy="14630400"/>
  <p:embeddedFontLst>
    <p:embeddedFont>
      <p:font typeface="Merriweather" panose="00000500000000000000" pitchFamily="2" charset="0"/>
      <p:regular r:id="rId23"/>
      <p:bold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317" autoAdjust="0"/>
    <p:restoredTop sz="94610"/>
  </p:normalViewPr>
  <p:slideViewPr>
    <p:cSldViewPr snapToGrid="0" snapToObjects="1">
      <p:cViewPr varScale="1">
        <p:scale>
          <a:sx n="69" d="100"/>
          <a:sy n="69" d="100"/>
        </p:scale>
        <p:origin x="41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5-22T03:13:59.100"/>
    </inkml:context>
    <inkml:brush xml:id="br0">
      <inkml:brushProperty name="width" value="0.2" units="cm"/>
      <inkml:brushProperty name="height" value="0.2" units="cm"/>
      <inkml:brushProperty name="color" value="#FFFFFF"/>
    </inkml:brush>
  </inkml:definitions>
  <inkml:trace contextRef="#ctx0" brushRef="#br0">0 35 24575,'1'4'0,"1"0"0,-1 0 0,1 0 0,-1 0 0,1 0 0,0 0 0,1 0 0,-1-1 0,1 1 0,-1-1 0,1 0 0,0 0 0,5 4 0,7 10 0,8 18 0,-19-27 0,1 0 0,1 0 0,0 0 0,7 7 0,-13-14 0,1-1 0,-1 0 0,0 1 0,1-1 0,-1 0 0,1 1 0,-1-1 0,0 0 0,1 0 0,-1 0 0,1 1 0,-1-1 0,1 0 0,-1 0 0,1 0 0,-1 0 0,1 0 0,-1 0 0,1 0 0,-1 0 0,1 0 0,-1 0 0,1 0 0,-1 0 0,1 0 0,-1 0 0,1 0 0,-1 0 0,0-1 0,1 1 0,-1 0 0,1 0 0,-1-1 0,1 1 0,-1 0 0,0-1 0,1 1 0,-1 0 0,0-1 0,1 1 0,-1 0 0,0-1 0,1 0 0,11-24 0,-8 17 0,1-1 0,1 1 0,0-1 0,0 1 0,12-11 0,-10 11 0,-1 0 0,0-1 0,-1 1 0,7-13 0,-3 5 0,3-11 0,-13 27 0,1-1 0,-1 1 0,0 0 0,0 0 0,0 0 0,0 0 0,0 0 0,0 0 0,0 0 0,0 0 0,0 0 0,0 0 0,0-1 0,0 1 0,0 0 0,0 0 0,0 0 0,0 0 0,0 0 0,0 0 0,0 0 0,-1 0 0,1 0 0,0 0 0,0-1 0,0 1 0,0 0 0,0 0 0,0 0 0,0 0 0,0 0 0,0 0 0,0 0 0,0 0 0,0 0 0,0 0 0,0 0 0,-1 0 0,1 0 0,0 0 0,0 0 0,0 0 0,0 0 0,0 0 0,0 0 0,0 0 0,0 0 0,0 0 0,0 0 0,-1 0 0,1 0 0,0 0 0,0 0 0,0 0 0,0 0 0,0 0 0,0 0 0,0 0 0,0 0 0,0 0 0,0 0 0,-1 0 0,1 0 0,0 0 0,0 0 0,0 0 0,0 0 0,0 0 0,0 1 0,-16 11 0,11-7 0,0 0 0,0 0 0,0 1 0,1 0 0,0 0 0,0 0 0,1 1 0,-6 11 0,-13 57 0,20-61 0,-2 1 0,0-1 0,-1 0 0,0 0 0,-1 0 0,-9 13 0,-50 62-1365</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5-22T03:14:01.320"/>
    </inkml:context>
    <inkml:brush xml:id="br0">
      <inkml:brushProperty name="width" value="0.2" units="cm"/>
      <inkml:brushProperty name="height" value="0.2" units="cm"/>
      <inkml:brushProperty name="color" value="#FFFFFF"/>
    </inkml:brush>
  </inkml:definitions>
  <inkml:trace contextRef="#ctx0" brushRef="#br0">31 0 24575,'0'16'0,"-11"5"0,-8 4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5-22T03:24:02.137"/>
    </inkml:context>
    <inkml:brush xml:id="br0">
      <inkml:brushProperty name="width" value="0.2" units="cm"/>
      <inkml:brushProperty name="height" value="0.2" units="cm"/>
      <inkml:brushProperty name="color" value="#FFFFFF"/>
    </inkml:brush>
  </inkml:definitions>
  <inkml:trace contextRef="#ctx0" brushRef="#br0">1 0 24505,'2353'0'0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5-22T03:24:10.249"/>
    </inkml:context>
    <inkml:brush xml:id="br0">
      <inkml:brushProperty name="width" value="0.2" units="cm"/>
      <inkml:brushProperty name="height" value="0.2" units="cm"/>
      <inkml:brushProperty name="color" value="#FFFFFF"/>
    </inkml:brush>
  </inkml:definitions>
  <inkml:trace contextRef="#ctx0" brushRef="#br0">195 1 24575,'-7'0'0,"0"1"0,0 0 0,0 0 0,0 1 0,0 0 0,1 0 0,-1 1 0,1 0 0,-1 0 0,1 0 0,0 1 0,0 0 0,0 0 0,-5 5 0,-2 4 0,0-1 0,1 2 0,0-1 0,-12 21 0,22-32 0,0 1 0,0 0 0,0-1 0,1 1 0,-1 0 0,1 0 0,0 1 0,0-1 0,0 0 0,0 0 0,0 0 0,1 1 0,0-1 0,-1 0 0,1 1 0,1-1 0,-1 0 0,0 1 0,1-1 0,-1 0 0,1 0 0,0 1 0,0-1 0,3 5 0,0-2 0,1 1 0,-1-2 0,1 1 0,0 0 0,1-1 0,0 0 0,-1 0 0,1-1 0,12 7 0,29 21 0,-32-21 0,1-1 0,0 0 0,0-1 0,24 10 0,-6-8 0,1-2 0,1-1 0,-1-1 0,59 2 0,150-10 0,-109-2 0,-110 3 0,0 1 0,0 2 0,0 0 0,-1 1 0,28 9 0,-6-1 0,0-2 0,1-2 0,0-2 0,0-2 0,0-2 0,1-3 0,-1-1 0,59-11 0,24-1 0,-1 6 0,144 9 0,-99 1 0,-4 0 0,191-5 0,-334 0 0,1-1 0,-1-1 0,0-2 0,0-1 0,-1 0 0,0-2 0,-1-1 0,29-18 0,-34 20 0,0 1 0,33-10 0,-33 13 0,1-2 0,34-17 0,-16 2 0,40-30 0,-79 52 0,1-1 0,0 1 0,0-1 0,0 1 0,-1-1 0,1 1 0,0-1 0,-1 0 0,1 1 0,-1-1 0,1 0 0,-1 1 0,1-1 0,-1 0 0,1 0 0,-1 1 0,1-1 0,-1 0 0,0 0 0,0 0 0,1 0 0,-1 0 0,0 0 0,0 1 0,0-1 0,0 0 0,0 0 0,0 0 0,0 0 0,0 0 0,-1 0 0,1 0 0,0 1 0,0-1 0,-1 0 0,1 0 0,-1 0 0,1 1 0,-1-1 0,1 0 0,-1 0 0,1 1 0,-1-1 0,1 0 0,-1 1 0,0-1 0,1 1 0,-1-1 0,0 1 0,-1-2 0,-4-1 0,0-1 0,0 1 0,0 0 0,-1 0 0,-7-1 0,-42-10 0,-108-13 0,143 25 0,-110-8 0,-180 8 0,146 5 0,-49-3-1365,175 0-5461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5-22T03:24:16.021"/>
    </inkml:context>
    <inkml:brush xml:id="br0">
      <inkml:brushProperty name="width" value="0.2" units="cm"/>
      <inkml:brushProperty name="height" value="0.2" units="cm"/>
      <inkml:brushProperty name="color" value="#FFFFFF"/>
    </inkml:brush>
  </inkml:definitions>
  <inkml:trace contextRef="#ctx0" brushRef="#br0">976 1 24484,'-976'406'0,"2929"-406"0,-2930-406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5-22T03:24:22.284"/>
    </inkml:context>
    <inkml:brush xml:id="br0">
      <inkml:brushProperty name="width" value="0.2" units="cm"/>
      <inkml:brushProperty name="height" value="0.2" units="cm"/>
      <inkml:brushProperty name="color" value="#FFFFFF"/>
    </inkml:brush>
  </inkml:definitions>
  <inkml:trace contextRef="#ctx0" brushRef="#br0">1 3 23380,'4029'0'0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5-22T03:24:40.168"/>
    </inkml:context>
    <inkml:brush xml:id="br0">
      <inkml:brushProperty name="width" value="0.2" units="cm"/>
      <inkml:brushProperty name="height" value="0.2" units="cm"/>
      <inkml:brushProperty name="color" value="#FFFFFF"/>
    </inkml:brush>
  </inkml:definitions>
  <inkml:trace contextRef="#ctx0" brushRef="#br0">1 34 24575,'138'2'0,"151"-5"0,-180-12 0,-72 8 0,40-1 0,-37 6-1365,-3 2-5461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5-22T03:24:53.351"/>
    </inkml:context>
    <inkml:brush xml:id="br0">
      <inkml:brushProperty name="width" value="0.2" units="cm"/>
      <inkml:brushProperty name="height" value="0.2" units="cm"/>
      <inkml:brushProperty name="color" value="#FFFFFF"/>
    </inkml:brush>
  </inkml:definitions>
  <inkml:trace contextRef="#ctx0" brushRef="#br0">0 1 24575,'3590'0'-1365,"-3550"0"-5461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5-22T03:25:16.088"/>
    </inkml:context>
    <inkml:brush xml:id="br0">
      <inkml:brushProperty name="width" value="0.2" units="cm"/>
      <inkml:brushProperty name="height" value="0.2" units="cm"/>
      <inkml:brushProperty name="color" value="#FFFFFF"/>
    </inkml:brush>
  </inkml:definitions>
  <inkml:trace contextRef="#ctx0" brushRef="#br0">1 1 24575,'0'0'-8191</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67512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2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5.xml"/><Relationship Id="rId6" Type="http://schemas.openxmlformats.org/officeDocument/2006/relationships/customXml" Target="../ink/ink2.xml"/><Relationship Id="rId5" Type="http://schemas.openxmlformats.org/officeDocument/2006/relationships/image" Target="../media/image17.png"/><Relationship Id="rId4" Type="http://schemas.openxmlformats.org/officeDocument/2006/relationships/customXml" Target="../ink/ink1.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8" Type="http://schemas.openxmlformats.org/officeDocument/2006/relationships/customXml" Target="../ink/ink5.xml"/><Relationship Id="rId13"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3.png"/><Relationship Id="rId12" Type="http://schemas.openxmlformats.org/officeDocument/2006/relationships/customXml" Target="../ink/ink7.xml"/><Relationship Id="rId2" Type="http://schemas.openxmlformats.org/officeDocument/2006/relationships/notesSlide" Target="../notesSlides/notesSlide17.xml"/><Relationship Id="rId1" Type="http://schemas.openxmlformats.org/officeDocument/2006/relationships/slideLayout" Target="../slideLayouts/slideLayout19.xml"/><Relationship Id="rId6" Type="http://schemas.openxmlformats.org/officeDocument/2006/relationships/customXml" Target="../ink/ink4.xml"/><Relationship Id="rId11" Type="http://schemas.openxmlformats.org/officeDocument/2006/relationships/image" Target="../media/image25.png"/><Relationship Id="rId5" Type="http://schemas.openxmlformats.org/officeDocument/2006/relationships/image" Target="../media/image22.png"/><Relationship Id="rId15" Type="http://schemas.openxmlformats.org/officeDocument/2006/relationships/image" Target="../media/image27.png"/><Relationship Id="rId10" Type="http://schemas.openxmlformats.org/officeDocument/2006/relationships/customXml" Target="../ink/ink6.xml"/><Relationship Id="rId4" Type="http://schemas.openxmlformats.org/officeDocument/2006/relationships/customXml" Target="../ink/ink3.xml"/><Relationship Id="rId9" Type="http://schemas.openxmlformats.org/officeDocument/2006/relationships/image" Target="../media/image24.png"/><Relationship Id="rId14" Type="http://schemas.openxmlformats.org/officeDocument/2006/relationships/customXml" Target="../ink/ink8.xml"/></Relationships>
</file>

<file path=ppt/slides/_rels/slide18.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8.png"/><Relationship Id="rId7" Type="http://schemas.openxmlformats.org/officeDocument/2006/relationships/customXml" Target="../ink/ink9.xml"/><Relationship Id="rId2" Type="http://schemas.openxmlformats.org/officeDocument/2006/relationships/notesSlide" Target="../notesSlides/notesSlide18.xml"/><Relationship Id="rId1" Type="http://schemas.openxmlformats.org/officeDocument/2006/relationships/slideLayout" Target="../slideLayouts/slideLayout20.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0.xml"/><Relationship Id="rId1" Type="http://schemas.openxmlformats.org/officeDocument/2006/relationships/slideLayout" Target="../slideLayouts/slideLayout22.xml"/><Relationship Id="rId5" Type="http://schemas.openxmlformats.org/officeDocument/2006/relationships/hyperlink" Target="https://smart-studentmentalhealthanalysisandresilienttracker.shinyapps.io/SMARTProject/" TargetMode="External"/><Relationship Id="rId4" Type="http://schemas.openxmlformats.org/officeDocument/2006/relationships/hyperlink" Target="https://github.com/Fanish2952/SMART"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198" y="838795"/>
            <a:ext cx="7416403" cy="2313861"/>
          </a:xfrm>
          <a:prstGeom prst="rect">
            <a:avLst/>
          </a:prstGeom>
          <a:noFill/>
          <a:ln/>
        </p:spPr>
        <p:txBody>
          <a:bodyPr wrap="squar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SMART Project: Student Mental Health Analysis &amp; Resilient Tracker</a:t>
            </a:r>
            <a:endParaRPr lang="en-US" sz="4850" dirty="0"/>
          </a:p>
        </p:txBody>
      </p:sp>
      <p:sp>
        <p:nvSpPr>
          <p:cNvPr id="4" name="Text 1"/>
          <p:cNvSpPr/>
          <p:nvPr/>
        </p:nvSpPr>
        <p:spPr>
          <a:xfrm>
            <a:off x="6350198" y="3522821"/>
            <a:ext cx="7416403" cy="3158490"/>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Welcome to our presentation on the SMART Project designed to analyze and predict student mental health conditions. Our team blends expertise in data science, machine learning, and analytics to create actionable insights that support well-being. Throughout these slides, we will explore the project’s goals, methods, and findings in detail, demonstrating how data-driven tools can enhance early intervention for students.</a:t>
            </a:r>
            <a:endParaRPr lang="en-US" sz="1900" dirty="0"/>
          </a:p>
        </p:txBody>
      </p:sp>
      <p:sp>
        <p:nvSpPr>
          <p:cNvPr id="7" name="Text 3"/>
          <p:cNvSpPr/>
          <p:nvPr/>
        </p:nvSpPr>
        <p:spPr>
          <a:xfrm>
            <a:off x="6868478" y="6958965"/>
            <a:ext cx="2664381" cy="431840"/>
          </a:xfrm>
          <a:prstGeom prst="rect">
            <a:avLst/>
          </a:prstGeom>
          <a:noFill/>
          <a:ln/>
        </p:spPr>
        <p:txBody>
          <a:bodyPr wrap="none" lIns="0" tIns="0" rIns="0" bIns="0" rtlCol="0" anchor="t"/>
          <a:lstStyle/>
          <a:p>
            <a:pPr marL="0" indent="0" algn="l">
              <a:lnSpc>
                <a:spcPts val="3400"/>
              </a:lnSpc>
              <a:buNone/>
            </a:pPr>
            <a:endParaRPr lang="en-US" sz="2400" dirty="0"/>
          </a:p>
        </p:txBody>
      </p:sp>
      <p:sp>
        <p:nvSpPr>
          <p:cNvPr id="8" name="Rectangle 7">
            <a:extLst>
              <a:ext uri="{FF2B5EF4-FFF2-40B4-BE49-F238E27FC236}">
                <a16:creationId xmlns:a16="http://schemas.microsoft.com/office/drawing/2014/main" id="{17150B76-0D01-4B84-84ED-349A5B732DBD}"/>
              </a:ext>
            </a:extLst>
          </p:cNvPr>
          <p:cNvSpPr/>
          <p:nvPr/>
        </p:nvSpPr>
        <p:spPr>
          <a:xfrm>
            <a:off x="12801600" y="7794702"/>
            <a:ext cx="1750741" cy="33453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175283"/>
            <a:ext cx="5486400" cy="8151541"/>
          </a:xfrm>
          <a:prstGeom prst="rect">
            <a:avLst/>
          </a:prstGeom>
        </p:spPr>
      </p:pic>
      <p:sp>
        <p:nvSpPr>
          <p:cNvPr id="3" name="Text 0"/>
          <p:cNvSpPr/>
          <p:nvPr/>
        </p:nvSpPr>
        <p:spPr>
          <a:xfrm>
            <a:off x="863798" y="1189077"/>
            <a:ext cx="6170771"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Clustering Analysis</a:t>
            </a:r>
            <a:endParaRPr lang="en-US" sz="4850" dirty="0"/>
          </a:p>
        </p:txBody>
      </p:sp>
      <p:sp>
        <p:nvSpPr>
          <p:cNvPr id="4" name="Shape 1"/>
          <p:cNvSpPr/>
          <p:nvPr/>
        </p:nvSpPr>
        <p:spPr>
          <a:xfrm>
            <a:off x="863798" y="2330529"/>
            <a:ext cx="185023" cy="1323142"/>
          </a:xfrm>
          <a:prstGeom prst="roundRect">
            <a:avLst>
              <a:gd name="adj" fmla="val 56030"/>
            </a:avLst>
          </a:prstGeom>
          <a:solidFill>
            <a:srgbClr val="003180"/>
          </a:solidFill>
          <a:ln w="15240">
            <a:solidFill>
              <a:srgbClr val="194A99"/>
            </a:solidFill>
            <a:prstDash val="solid"/>
          </a:ln>
        </p:spPr>
        <p:txBody>
          <a:bodyPr/>
          <a:lstStyle/>
          <a:p>
            <a:endParaRPr lang="en-IN"/>
          </a:p>
        </p:txBody>
      </p:sp>
      <p:sp>
        <p:nvSpPr>
          <p:cNvPr id="5" name="Text 2"/>
          <p:cNvSpPr/>
          <p:nvPr/>
        </p:nvSpPr>
        <p:spPr>
          <a:xfrm>
            <a:off x="1418987" y="2330529"/>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Algorithm Used</a:t>
            </a:r>
            <a:endParaRPr lang="en-US" sz="2400" dirty="0"/>
          </a:p>
        </p:txBody>
      </p:sp>
      <p:sp>
        <p:nvSpPr>
          <p:cNvPr id="6" name="Text 3"/>
          <p:cNvSpPr/>
          <p:nvPr/>
        </p:nvSpPr>
        <p:spPr>
          <a:xfrm>
            <a:off x="1418987" y="2864048"/>
            <a:ext cx="6861215"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K-Means clustering segmented students into meaningful groups based on stress and mental health data.</a:t>
            </a:r>
            <a:endParaRPr lang="en-US" sz="1900" dirty="0"/>
          </a:p>
        </p:txBody>
      </p:sp>
      <p:sp>
        <p:nvSpPr>
          <p:cNvPr id="7" name="Shape 4"/>
          <p:cNvSpPr/>
          <p:nvPr/>
        </p:nvSpPr>
        <p:spPr>
          <a:xfrm>
            <a:off x="1233964" y="3900488"/>
            <a:ext cx="185023" cy="1323142"/>
          </a:xfrm>
          <a:prstGeom prst="roundRect">
            <a:avLst>
              <a:gd name="adj" fmla="val 56030"/>
            </a:avLst>
          </a:prstGeom>
          <a:solidFill>
            <a:srgbClr val="003180"/>
          </a:solidFill>
          <a:ln w="15240">
            <a:solidFill>
              <a:srgbClr val="194A99"/>
            </a:solidFill>
            <a:prstDash val="solid"/>
          </a:ln>
        </p:spPr>
        <p:txBody>
          <a:bodyPr/>
          <a:lstStyle/>
          <a:p>
            <a:endParaRPr lang="en-IN"/>
          </a:p>
        </p:txBody>
      </p:sp>
      <p:sp>
        <p:nvSpPr>
          <p:cNvPr id="8" name="Text 5"/>
          <p:cNvSpPr/>
          <p:nvPr/>
        </p:nvSpPr>
        <p:spPr>
          <a:xfrm>
            <a:off x="1789152" y="3900488"/>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Clusters Identified</a:t>
            </a:r>
            <a:endParaRPr lang="en-US" sz="2400" dirty="0"/>
          </a:p>
        </p:txBody>
      </p:sp>
      <p:sp>
        <p:nvSpPr>
          <p:cNvPr id="9" name="Text 6"/>
          <p:cNvSpPr/>
          <p:nvPr/>
        </p:nvSpPr>
        <p:spPr>
          <a:xfrm>
            <a:off x="1789152" y="4434007"/>
            <a:ext cx="6491049"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Three groups emerged: low-risk, medium-risk, and high-risk for mental health concerns.</a:t>
            </a:r>
            <a:endParaRPr lang="en-US" sz="1900" dirty="0"/>
          </a:p>
        </p:txBody>
      </p:sp>
      <p:sp>
        <p:nvSpPr>
          <p:cNvPr id="10" name="Shape 7"/>
          <p:cNvSpPr/>
          <p:nvPr/>
        </p:nvSpPr>
        <p:spPr>
          <a:xfrm>
            <a:off x="1604248" y="5470446"/>
            <a:ext cx="185023" cy="1323142"/>
          </a:xfrm>
          <a:prstGeom prst="roundRect">
            <a:avLst>
              <a:gd name="adj" fmla="val 56030"/>
            </a:avLst>
          </a:prstGeom>
          <a:solidFill>
            <a:srgbClr val="003180"/>
          </a:solidFill>
          <a:ln w="15240">
            <a:solidFill>
              <a:srgbClr val="194A99"/>
            </a:solidFill>
            <a:prstDash val="solid"/>
          </a:ln>
        </p:spPr>
        <p:txBody>
          <a:bodyPr/>
          <a:lstStyle/>
          <a:p>
            <a:endParaRPr lang="en-IN"/>
          </a:p>
        </p:txBody>
      </p:sp>
      <p:sp>
        <p:nvSpPr>
          <p:cNvPr id="11" name="Text 8"/>
          <p:cNvSpPr/>
          <p:nvPr/>
        </p:nvSpPr>
        <p:spPr>
          <a:xfrm>
            <a:off x="2159437" y="5470446"/>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Actionable Insights</a:t>
            </a:r>
            <a:endParaRPr lang="en-US" sz="2400" dirty="0"/>
          </a:p>
        </p:txBody>
      </p:sp>
      <p:sp>
        <p:nvSpPr>
          <p:cNvPr id="12" name="Text 9"/>
          <p:cNvSpPr/>
          <p:nvPr/>
        </p:nvSpPr>
        <p:spPr>
          <a:xfrm>
            <a:off x="2159437" y="6003965"/>
            <a:ext cx="6120765"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Tailored intervention strategies are recommended based on cluster profiles to maximize support.</a:t>
            </a:r>
            <a:endParaRPr lang="en-US" sz="1900" dirty="0"/>
          </a:p>
        </p:txBody>
      </p:sp>
      <p:sp>
        <p:nvSpPr>
          <p:cNvPr id="16" name="Rectangle 15">
            <a:extLst>
              <a:ext uri="{FF2B5EF4-FFF2-40B4-BE49-F238E27FC236}">
                <a16:creationId xmlns:a16="http://schemas.microsoft.com/office/drawing/2014/main" id="{A878E56F-2198-DA22-0D92-F5D773B1A7D7}"/>
              </a:ext>
            </a:extLst>
          </p:cNvPr>
          <p:cNvSpPr/>
          <p:nvPr/>
        </p:nvSpPr>
        <p:spPr>
          <a:xfrm>
            <a:off x="9144000" y="78058"/>
            <a:ext cx="5486400" cy="72483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709255"/>
            <a:ext cx="7416403" cy="1542574"/>
          </a:xfrm>
          <a:prstGeom prst="rect">
            <a:avLst/>
          </a:prstGeom>
          <a:noFill/>
          <a:ln/>
        </p:spPr>
        <p:txBody>
          <a:bodyPr wrap="squar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Model Evaluation Metrics</a:t>
            </a:r>
            <a:endParaRPr lang="en-US" sz="4850" dirty="0"/>
          </a:p>
        </p:txBody>
      </p:sp>
      <p:sp>
        <p:nvSpPr>
          <p:cNvPr id="4" name="Text 1"/>
          <p:cNvSpPr/>
          <p:nvPr/>
        </p:nvSpPr>
        <p:spPr>
          <a:xfrm>
            <a:off x="863798" y="2621994"/>
            <a:ext cx="7416403" cy="1184434"/>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To assess the performance of mental health prediction models, we use several key evaluation metrics that quantify accuracy and reliability.</a:t>
            </a:r>
            <a:endParaRPr lang="en-US" sz="1900" dirty="0"/>
          </a:p>
        </p:txBody>
      </p:sp>
      <p:sp>
        <p:nvSpPr>
          <p:cNvPr id="5" name="Text 2"/>
          <p:cNvSpPr/>
          <p:nvPr/>
        </p:nvSpPr>
        <p:spPr>
          <a:xfrm>
            <a:off x="863798" y="4084082"/>
            <a:ext cx="7416403" cy="1974056"/>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Common metrics include accuracy, precision, recall, F1-score, and area under the ROC curve (AUC). Each metric provides unique insight into different aspects of model effectiveness, such as correct classification rate or balance between false positives and false negatives.</a:t>
            </a:r>
            <a:endParaRPr lang="en-US" sz="1900" dirty="0"/>
          </a:p>
        </p:txBody>
      </p:sp>
      <p:sp>
        <p:nvSpPr>
          <p:cNvPr id="6" name="Text 3"/>
          <p:cNvSpPr/>
          <p:nvPr/>
        </p:nvSpPr>
        <p:spPr>
          <a:xfrm>
            <a:off x="863798" y="6335792"/>
            <a:ext cx="7416403" cy="1184434"/>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Choosing the right metric is crucial for ensuring that interventions based on model predictions are both timely and appropriate for student mental health support.</a:t>
            </a:r>
            <a:endParaRPr lang="en-US" sz="19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906899"/>
            <a:ext cx="6170771"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Risk Scorecard</a:t>
            </a:r>
            <a:endParaRPr lang="en-US" sz="4850" dirty="0"/>
          </a:p>
        </p:txBody>
      </p:sp>
      <p:sp>
        <p:nvSpPr>
          <p:cNvPr id="4" name="Text 1"/>
          <p:cNvSpPr/>
          <p:nvPr/>
        </p:nvSpPr>
        <p:spPr>
          <a:xfrm>
            <a:off x="863798" y="2048351"/>
            <a:ext cx="7416403" cy="1974056"/>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The risk scorecard integrates multiple stress and mental health indicators to predict students' likelihood of experiencing significant mental health challenges. It aids in prioritizing interventions by identifying high-risk individuals early.</a:t>
            </a:r>
            <a:endParaRPr lang="en-US" sz="1900" dirty="0"/>
          </a:p>
        </p:txBody>
      </p:sp>
      <p:sp>
        <p:nvSpPr>
          <p:cNvPr id="5" name="Text 2"/>
          <p:cNvSpPr/>
          <p:nvPr/>
        </p:nvSpPr>
        <p:spPr>
          <a:xfrm>
            <a:off x="863798" y="4300061"/>
            <a:ext cx="741640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Combines academic, social, financial, and family stressors into a comprehensive risk metric</a:t>
            </a:r>
            <a:endParaRPr lang="en-US" sz="1900" dirty="0"/>
          </a:p>
        </p:txBody>
      </p:sp>
      <p:sp>
        <p:nvSpPr>
          <p:cNvPr id="6" name="Text 3"/>
          <p:cNvSpPr/>
          <p:nvPr/>
        </p:nvSpPr>
        <p:spPr>
          <a:xfrm>
            <a:off x="863798" y="5176004"/>
            <a:ext cx="741640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Uses predictive modeling algorithms validated by historical data</a:t>
            </a:r>
            <a:endParaRPr lang="en-US" sz="1900" dirty="0"/>
          </a:p>
        </p:txBody>
      </p:sp>
      <p:sp>
        <p:nvSpPr>
          <p:cNvPr id="7" name="Text 4"/>
          <p:cNvSpPr/>
          <p:nvPr/>
        </p:nvSpPr>
        <p:spPr>
          <a:xfrm>
            <a:off x="863798" y="6051947"/>
            <a:ext cx="741640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Supports targeted, data-driven mental health support strategies</a:t>
            </a:r>
            <a:endParaRPr lang="en-US" sz="1900" dirty="0"/>
          </a:p>
        </p:txBody>
      </p:sp>
      <p:sp>
        <p:nvSpPr>
          <p:cNvPr id="8" name="Text 5"/>
          <p:cNvSpPr/>
          <p:nvPr/>
        </p:nvSpPr>
        <p:spPr>
          <a:xfrm>
            <a:off x="863798" y="6927890"/>
            <a:ext cx="741640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Continuously updated with new data for accuracy</a:t>
            </a:r>
            <a:endParaRPr lang="en-US" sz="19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795338"/>
            <a:ext cx="7416403" cy="1542574"/>
          </a:xfrm>
          <a:prstGeom prst="rect">
            <a:avLst/>
          </a:prstGeom>
          <a:noFill/>
          <a:ln/>
        </p:spPr>
        <p:txBody>
          <a:bodyPr wrap="squar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Intervention Recommendations</a:t>
            </a:r>
            <a:endParaRPr lang="en-US" sz="4850" dirty="0"/>
          </a:p>
        </p:txBody>
      </p:sp>
      <p:sp>
        <p:nvSpPr>
          <p:cNvPr id="4" name="Shape 1"/>
          <p:cNvSpPr/>
          <p:nvPr/>
        </p:nvSpPr>
        <p:spPr>
          <a:xfrm>
            <a:off x="863798" y="2708077"/>
            <a:ext cx="7416403" cy="3249454"/>
          </a:xfrm>
          <a:prstGeom prst="roundRect">
            <a:avLst>
              <a:gd name="adj" fmla="val 3190"/>
            </a:avLst>
          </a:prstGeom>
          <a:noFill/>
          <a:ln w="15240">
            <a:solidFill>
              <a:srgbClr val="FFFFFF">
                <a:alpha val="24000"/>
              </a:srgbClr>
            </a:solidFill>
            <a:prstDash val="solid"/>
          </a:ln>
        </p:spPr>
        <p:txBody>
          <a:bodyPr/>
          <a:lstStyle/>
          <a:p>
            <a:endParaRPr lang="en-IN"/>
          </a:p>
        </p:txBody>
      </p:sp>
      <p:sp>
        <p:nvSpPr>
          <p:cNvPr id="5" name="Shape 2"/>
          <p:cNvSpPr/>
          <p:nvPr/>
        </p:nvSpPr>
        <p:spPr>
          <a:xfrm>
            <a:off x="879038" y="2723317"/>
            <a:ext cx="7385090" cy="706041"/>
          </a:xfrm>
          <a:prstGeom prst="rect">
            <a:avLst/>
          </a:prstGeom>
          <a:solidFill>
            <a:srgbClr val="FFFFFF">
              <a:alpha val="4000"/>
            </a:srgbClr>
          </a:solidFill>
          <a:ln/>
        </p:spPr>
        <p:txBody>
          <a:bodyPr/>
          <a:lstStyle/>
          <a:p>
            <a:endParaRPr lang="en-IN"/>
          </a:p>
        </p:txBody>
      </p:sp>
      <p:sp>
        <p:nvSpPr>
          <p:cNvPr id="6" name="Text 3"/>
          <p:cNvSpPr/>
          <p:nvPr/>
        </p:nvSpPr>
        <p:spPr>
          <a:xfrm>
            <a:off x="1126808" y="2878931"/>
            <a:ext cx="1963936" cy="394811"/>
          </a:xfrm>
          <a:prstGeom prst="rect">
            <a:avLst/>
          </a:prstGeom>
          <a:noFill/>
          <a:ln/>
        </p:spPr>
        <p:txBody>
          <a:bodyPr wrap="none" lIns="0" tIns="0" rIns="0" bIns="0" rtlCol="0" anchor="t"/>
          <a:lstStyle/>
          <a:p>
            <a:pPr marL="0" indent="0" algn="l">
              <a:lnSpc>
                <a:spcPts val="3100"/>
              </a:lnSpc>
              <a:buNone/>
            </a:pPr>
            <a:endParaRPr lang="en-US" sz="1900" dirty="0"/>
          </a:p>
        </p:txBody>
      </p:sp>
      <p:sp>
        <p:nvSpPr>
          <p:cNvPr id="7" name="Text 4"/>
          <p:cNvSpPr/>
          <p:nvPr/>
        </p:nvSpPr>
        <p:spPr>
          <a:xfrm>
            <a:off x="3591997" y="2878931"/>
            <a:ext cx="1960126" cy="394811"/>
          </a:xfrm>
          <a:prstGeom prst="rect">
            <a:avLst/>
          </a:prstGeom>
          <a:noFill/>
          <a:ln/>
        </p:spPr>
        <p:txBody>
          <a:bodyPr wrap="none" lIns="0" tIns="0" rIns="0" bIns="0" rtlCol="0" anchor="t"/>
          <a:lstStyle/>
          <a:p>
            <a:pPr marL="0" indent="0" algn="l">
              <a:lnSpc>
                <a:spcPts val="3100"/>
              </a:lnSpc>
              <a:buNone/>
            </a:pPr>
            <a:r>
              <a:rPr lang="en-US" sz="1900" b="1" dirty="0">
                <a:solidFill>
                  <a:srgbClr val="E2E6E9"/>
                </a:solidFill>
                <a:latin typeface="Merriweather" pitchFamily="34" charset="0"/>
                <a:ea typeface="Merriweather" pitchFamily="34" charset="-122"/>
                <a:cs typeface="Merriweather" pitchFamily="34" charset="-120"/>
              </a:rPr>
              <a:t>Low Risk</a:t>
            </a:r>
            <a:endParaRPr lang="en-US" sz="1900" dirty="0"/>
          </a:p>
        </p:txBody>
      </p:sp>
      <p:sp>
        <p:nvSpPr>
          <p:cNvPr id="8" name="Text 5"/>
          <p:cNvSpPr/>
          <p:nvPr/>
        </p:nvSpPr>
        <p:spPr>
          <a:xfrm>
            <a:off x="6053376" y="2878931"/>
            <a:ext cx="1963936" cy="394811"/>
          </a:xfrm>
          <a:prstGeom prst="rect">
            <a:avLst/>
          </a:prstGeom>
          <a:noFill/>
          <a:ln/>
        </p:spPr>
        <p:txBody>
          <a:bodyPr wrap="none" lIns="0" tIns="0" rIns="0" bIns="0" rtlCol="0" anchor="t"/>
          <a:lstStyle/>
          <a:p>
            <a:pPr marL="0" indent="0" algn="l">
              <a:lnSpc>
                <a:spcPts val="3100"/>
              </a:lnSpc>
              <a:buNone/>
            </a:pPr>
            <a:r>
              <a:rPr lang="en-US" sz="1900" b="1" dirty="0">
                <a:solidFill>
                  <a:srgbClr val="E2E6E9"/>
                </a:solidFill>
                <a:latin typeface="Merriweather" pitchFamily="34" charset="0"/>
                <a:ea typeface="Merriweather" pitchFamily="34" charset="-122"/>
                <a:cs typeface="Merriweather" pitchFamily="34" charset="-120"/>
              </a:rPr>
              <a:t>High Risk</a:t>
            </a:r>
            <a:endParaRPr lang="en-US" sz="1900" dirty="0"/>
          </a:p>
        </p:txBody>
      </p:sp>
      <p:sp>
        <p:nvSpPr>
          <p:cNvPr id="9" name="Shape 6"/>
          <p:cNvSpPr/>
          <p:nvPr/>
        </p:nvSpPr>
        <p:spPr>
          <a:xfrm>
            <a:off x="879038" y="3429357"/>
            <a:ext cx="7385090" cy="706041"/>
          </a:xfrm>
          <a:prstGeom prst="rect">
            <a:avLst/>
          </a:prstGeom>
          <a:solidFill>
            <a:srgbClr val="000000">
              <a:alpha val="4000"/>
            </a:srgbClr>
          </a:solidFill>
          <a:ln/>
        </p:spPr>
        <p:txBody>
          <a:bodyPr/>
          <a:lstStyle/>
          <a:p>
            <a:endParaRPr lang="en-IN"/>
          </a:p>
        </p:txBody>
      </p:sp>
      <p:sp>
        <p:nvSpPr>
          <p:cNvPr id="10" name="Text 7"/>
          <p:cNvSpPr/>
          <p:nvPr/>
        </p:nvSpPr>
        <p:spPr>
          <a:xfrm>
            <a:off x="1126808" y="3584972"/>
            <a:ext cx="1963936" cy="394811"/>
          </a:xfrm>
          <a:prstGeom prst="rect">
            <a:avLst/>
          </a:prstGeom>
          <a:noFill/>
          <a:ln/>
        </p:spPr>
        <p:txBody>
          <a:bodyPr wrap="none" lIns="0" tIns="0" rIns="0" bIns="0" rtlCol="0" anchor="t"/>
          <a:lstStyle/>
          <a:p>
            <a:pPr marL="0" indent="0" algn="l">
              <a:lnSpc>
                <a:spcPts val="3100"/>
              </a:lnSpc>
              <a:buNone/>
            </a:pPr>
            <a:r>
              <a:rPr lang="en-US" sz="1900" b="1" dirty="0">
                <a:solidFill>
                  <a:srgbClr val="E2E6E9"/>
                </a:solidFill>
                <a:latin typeface="Merriweather" pitchFamily="34" charset="0"/>
                <a:ea typeface="Merriweather" pitchFamily="34" charset="-122"/>
                <a:cs typeface="Merriweather" pitchFamily="34" charset="-120"/>
              </a:rPr>
              <a:t>Low Stress</a:t>
            </a:r>
            <a:endParaRPr lang="en-US" sz="1900" dirty="0"/>
          </a:p>
        </p:txBody>
      </p:sp>
      <p:sp>
        <p:nvSpPr>
          <p:cNvPr id="11" name="Text 8"/>
          <p:cNvSpPr/>
          <p:nvPr/>
        </p:nvSpPr>
        <p:spPr>
          <a:xfrm>
            <a:off x="3591997" y="3584972"/>
            <a:ext cx="1960126"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Self-help</a:t>
            </a:r>
            <a:endParaRPr lang="en-US" sz="1900" dirty="0"/>
          </a:p>
        </p:txBody>
      </p:sp>
      <p:sp>
        <p:nvSpPr>
          <p:cNvPr id="12" name="Text 9"/>
          <p:cNvSpPr/>
          <p:nvPr/>
        </p:nvSpPr>
        <p:spPr>
          <a:xfrm>
            <a:off x="6053376" y="3584972"/>
            <a:ext cx="1963936"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Counseling</a:t>
            </a:r>
            <a:endParaRPr lang="en-US" sz="1900" dirty="0"/>
          </a:p>
        </p:txBody>
      </p:sp>
      <p:sp>
        <p:nvSpPr>
          <p:cNvPr id="13" name="Shape 10"/>
          <p:cNvSpPr/>
          <p:nvPr/>
        </p:nvSpPr>
        <p:spPr>
          <a:xfrm>
            <a:off x="879038" y="4135398"/>
            <a:ext cx="7385090" cy="1100852"/>
          </a:xfrm>
          <a:prstGeom prst="rect">
            <a:avLst/>
          </a:prstGeom>
          <a:solidFill>
            <a:srgbClr val="FFFFFF">
              <a:alpha val="4000"/>
            </a:srgbClr>
          </a:solidFill>
          <a:ln/>
        </p:spPr>
        <p:txBody>
          <a:bodyPr/>
          <a:lstStyle/>
          <a:p>
            <a:endParaRPr lang="en-IN"/>
          </a:p>
        </p:txBody>
      </p:sp>
      <p:sp>
        <p:nvSpPr>
          <p:cNvPr id="14" name="Text 11"/>
          <p:cNvSpPr/>
          <p:nvPr/>
        </p:nvSpPr>
        <p:spPr>
          <a:xfrm>
            <a:off x="1126808" y="4291012"/>
            <a:ext cx="1963936" cy="789622"/>
          </a:xfrm>
          <a:prstGeom prst="rect">
            <a:avLst/>
          </a:prstGeom>
          <a:noFill/>
          <a:ln/>
        </p:spPr>
        <p:txBody>
          <a:bodyPr wrap="square" lIns="0" tIns="0" rIns="0" bIns="0" rtlCol="0" anchor="t"/>
          <a:lstStyle/>
          <a:p>
            <a:pPr marL="0" indent="0" algn="l">
              <a:lnSpc>
                <a:spcPts val="3100"/>
              </a:lnSpc>
              <a:buNone/>
            </a:pPr>
            <a:r>
              <a:rPr lang="en-US" sz="1900" b="1" dirty="0">
                <a:solidFill>
                  <a:srgbClr val="E2E6E9"/>
                </a:solidFill>
                <a:latin typeface="Merriweather" pitchFamily="34" charset="0"/>
                <a:ea typeface="Merriweather" pitchFamily="34" charset="-122"/>
                <a:cs typeface="Merriweather" pitchFamily="34" charset="-120"/>
              </a:rPr>
              <a:t>Moderate Stress</a:t>
            </a:r>
            <a:endParaRPr lang="en-US" sz="1900" dirty="0"/>
          </a:p>
        </p:txBody>
      </p:sp>
      <p:sp>
        <p:nvSpPr>
          <p:cNvPr id="15" name="Text 12"/>
          <p:cNvSpPr/>
          <p:nvPr/>
        </p:nvSpPr>
        <p:spPr>
          <a:xfrm>
            <a:off x="3591997" y="4291012"/>
            <a:ext cx="1960126"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Counseling</a:t>
            </a:r>
            <a:endParaRPr lang="en-US" sz="1900" dirty="0"/>
          </a:p>
        </p:txBody>
      </p:sp>
      <p:sp>
        <p:nvSpPr>
          <p:cNvPr id="16" name="Text 13"/>
          <p:cNvSpPr/>
          <p:nvPr/>
        </p:nvSpPr>
        <p:spPr>
          <a:xfrm>
            <a:off x="6053376" y="4291012"/>
            <a:ext cx="1963936"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Emergency</a:t>
            </a:r>
            <a:endParaRPr lang="en-US" sz="1900" dirty="0"/>
          </a:p>
        </p:txBody>
      </p:sp>
      <p:sp>
        <p:nvSpPr>
          <p:cNvPr id="17" name="Shape 14"/>
          <p:cNvSpPr/>
          <p:nvPr/>
        </p:nvSpPr>
        <p:spPr>
          <a:xfrm>
            <a:off x="879038" y="5236250"/>
            <a:ext cx="7385090" cy="706041"/>
          </a:xfrm>
          <a:prstGeom prst="rect">
            <a:avLst/>
          </a:prstGeom>
          <a:solidFill>
            <a:srgbClr val="000000">
              <a:alpha val="4000"/>
            </a:srgbClr>
          </a:solidFill>
          <a:ln/>
        </p:spPr>
        <p:txBody>
          <a:bodyPr/>
          <a:lstStyle/>
          <a:p>
            <a:endParaRPr lang="en-IN"/>
          </a:p>
        </p:txBody>
      </p:sp>
      <p:sp>
        <p:nvSpPr>
          <p:cNvPr id="18" name="Text 15"/>
          <p:cNvSpPr/>
          <p:nvPr/>
        </p:nvSpPr>
        <p:spPr>
          <a:xfrm>
            <a:off x="1126808" y="5391864"/>
            <a:ext cx="1963936" cy="394811"/>
          </a:xfrm>
          <a:prstGeom prst="rect">
            <a:avLst/>
          </a:prstGeom>
          <a:noFill/>
          <a:ln/>
        </p:spPr>
        <p:txBody>
          <a:bodyPr wrap="none" lIns="0" tIns="0" rIns="0" bIns="0" rtlCol="0" anchor="t"/>
          <a:lstStyle/>
          <a:p>
            <a:pPr marL="0" indent="0" algn="l">
              <a:lnSpc>
                <a:spcPts val="3100"/>
              </a:lnSpc>
              <a:buNone/>
            </a:pPr>
            <a:r>
              <a:rPr lang="en-US" sz="1900" b="1" dirty="0">
                <a:solidFill>
                  <a:srgbClr val="E2E6E9"/>
                </a:solidFill>
                <a:latin typeface="Merriweather" pitchFamily="34" charset="0"/>
                <a:ea typeface="Merriweather" pitchFamily="34" charset="-122"/>
                <a:cs typeface="Merriweather" pitchFamily="34" charset="-120"/>
              </a:rPr>
              <a:t>High Stress</a:t>
            </a:r>
            <a:endParaRPr lang="en-US" sz="1900" dirty="0"/>
          </a:p>
        </p:txBody>
      </p:sp>
      <p:sp>
        <p:nvSpPr>
          <p:cNvPr id="19" name="Text 16"/>
          <p:cNvSpPr/>
          <p:nvPr/>
        </p:nvSpPr>
        <p:spPr>
          <a:xfrm>
            <a:off x="3591997" y="5391864"/>
            <a:ext cx="1960126"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Emergency</a:t>
            </a:r>
            <a:endParaRPr lang="en-US" sz="1900" dirty="0"/>
          </a:p>
        </p:txBody>
      </p:sp>
      <p:sp>
        <p:nvSpPr>
          <p:cNvPr id="20" name="Text 17"/>
          <p:cNvSpPr/>
          <p:nvPr/>
        </p:nvSpPr>
        <p:spPr>
          <a:xfrm>
            <a:off x="6053376" y="5391864"/>
            <a:ext cx="1963936"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Emergency</a:t>
            </a:r>
            <a:endParaRPr lang="en-US" sz="1900" dirty="0"/>
          </a:p>
        </p:txBody>
      </p:sp>
      <p:pic>
        <p:nvPicPr>
          <p:cNvPr id="21" name="Image 1" descr="preencoded.png"/>
          <p:cNvPicPr>
            <a:picLocks noChangeAspect="1"/>
          </p:cNvPicPr>
          <p:nvPr/>
        </p:nvPicPr>
        <p:blipFill>
          <a:blip r:embed="rId4"/>
          <a:stretch>
            <a:fillRect/>
          </a:stretch>
        </p:blipFill>
        <p:spPr>
          <a:xfrm>
            <a:off x="863798" y="6235184"/>
            <a:ext cx="566618" cy="566618"/>
          </a:xfrm>
          <a:prstGeom prst="rect">
            <a:avLst/>
          </a:prstGeom>
        </p:spPr>
      </p:pic>
      <p:sp>
        <p:nvSpPr>
          <p:cNvPr id="22" name="Text 18"/>
          <p:cNvSpPr/>
          <p:nvPr/>
        </p:nvSpPr>
        <p:spPr>
          <a:xfrm>
            <a:off x="863798" y="7048619"/>
            <a:ext cx="2266474"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Self-help</a:t>
            </a:r>
            <a:endParaRPr lang="en-US" sz="2400" dirty="0"/>
          </a:p>
        </p:txBody>
      </p:sp>
      <p:pic>
        <p:nvPicPr>
          <p:cNvPr id="23" name="Image 2" descr="preencoded.png"/>
          <p:cNvPicPr>
            <a:picLocks noChangeAspect="1"/>
          </p:cNvPicPr>
          <p:nvPr/>
        </p:nvPicPr>
        <p:blipFill>
          <a:blip r:embed="rId5"/>
          <a:stretch>
            <a:fillRect/>
          </a:stretch>
        </p:blipFill>
        <p:spPr>
          <a:xfrm>
            <a:off x="3438763" y="6235184"/>
            <a:ext cx="566618" cy="566618"/>
          </a:xfrm>
          <a:prstGeom prst="rect">
            <a:avLst/>
          </a:prstGeom>
        </p:spPr>
      </p:pic>
      <p:sp>
        <p:nvSpPr>
          <p:cNvPr id="24" name="Text 19"/>
          <p:cNvSpPr/>
          <p:nvPr/>
        </p:nvSpPr>
        <p:spPr>
          <a:xfrm>
            <a:off x="3438763" y="7048619"/>
            <a:ext cx="2266474"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Counseling</a:t>
            </a:r>
            <a:endParaRPr lang="en-US" sz="2400" dirty="0"/>
          </a:p>
        </p:txBody>
      </p:sp>
      <p:pic>
        <p:nvPicPr>
          <p:cNvPr id="25" name="Image 3" descr="preencoded.png"/>
          <p:cNvPicPr>
            <a:picLocks noChangeAspect="1"/>
          </p:cNvPicPr>
          <p:nvPr/>
        </p:nvPicPr>
        <p:blipFill>
          <a:blip r:embed="rId6"/>
          <a:stretch>
            <a:fillRect/>
          </a:stretch>
        </p:blipFill>
        <p:spPr>
          <a:xfrm>
            <a:off x="6013728" y="6235184"/>
            <a:ext cx="566618" cy="566618"/>
          </a:xfrm>
          <a:prstGeom prst="rect">
            <a:avLst/>
          </a:prstGeom>
        </p:spPr>
      </p:pic>
      <p:sp>
        <p:nvSpPr>
          <p:cNvPr id="26" name="Text 20"/>
          <p:cNvSpPr/>
          <p:nvPr/>
        </p:nvSpPr>
        <p:spPr>
          <a:xfrm>
            <a:off x="6013728" y="7048619"/>
            <a:ext cx="2266474"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Emergency</a:t>
            </a:r>
            <a:endParaRPr lang="en-US" sz="24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431840" y="339328"/>
            <a:ext cx="3518059"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Project Architecture</a:t>
            </a:r>
            <a:endParaRPr lang="en-US" sz="2400" dirty="0"/>
          </a:p>
        </p:txBody>
      </p:sp>
      <p:sp>
        <p:nvSpPr>
          <p:cNvPr id="3" name="Text 1"/>
          <p:cNvSpPr/>
          <p:nvPr/>
        </p:nvSpPr>
        <p:spPr>
          <a:xfrm>
            <a:off x="431840" y="971669"/>
            <a:ext cx="13766721" cy="197525"/>
          </a:xfrm>
          <a:prstGeom prst="rect">
            <a:avLst/>
          </a:prstGeom>
          <a:noFill/>
          <a:ln/>
        </p:spPr>
        <p:txBody>
          <a:bodyPr wrap="none" lIns="0" tIns="0" rIns="0" bIns="0" rtlCol="0" anchor="t"/>
          <a:lstStyle/>
          <a:p>
            <a:pPr marL="0" indent="0" algn="l">
              <a:lnSpc>
                <a:spcPts val="1550"/>
              </a:lnSpc>
              <a:buNone/>
            </a:pPr>
            <a:r>
              <a:rPr lang="en-US" sz="950" dirty="0">
                <a:solidFill>
                  <a:srgbClr val="E2E6E9"/>
                </a:solidFill>
                <a:latin typeface="Merriweather" pitchFamily="34" charset="0"/>
                <a:ea typeface="Merriweather" pitchFamily="34" charset="-122"/>
                <a:cs typeface="Merriweather" pitchFamily="34" charset="-120"/>
              </a:rPr>
              <a:t>Overview of the SMART Project technical flow and key features.</a:t>
            </a:r>
            <a:endParaRPr lang="en-US" sz="950" dirty="0"/>
          </a:p>
        </p:txBody>
      </p:sp>
      <p:pic>
        <p:nvPicPr>
          <p:cNvPr id="4" name="Image 0" descr="preencoded.png"/>
          <p:cNvPicPr>
            <a:picLocks noChangeAspect="1"/>
          </p:cNvPicPr>
          <p:nvPr/>
        </p:nvPicPr>
        <p:blipFill>
          <a:blip r:embed="rId3"/>
          <a:stretch>
            <a:fillRect/>
          </a:stretch>
        </p:blipFill>
        <p:spPr>
          <a:xfrm>
            <a:off x="431840" y="1308021"/>
            <a:ext cx="9379506" cy="6417469"/>
          </a:xfrm>
          <a:prstGeom prst="rect">
            <a:avLst/>
          </a:prstGeom>
        </p:spPr>
      </p:pic>
      <p:sp>
        <p:nvSpPr>
          <p:cNvPr id="5" name="Text 2"/>
          <p:cNvSpPr/>
          <p:nvPr/>
        </p:nvSpPr>
        <p:spPr>
          <a:xfrm>
            <a:off x="431840" y="7864316"/>
            <a:ext cx="13766721" cy="197525"/>
          </a:xfrm>
          <a:prstGeom prst="rect">
            <a:avLst/>
          </a:prstGeom>
          <a:noFill/>
          <a:ln/>
        </p:spPr>
        <p:txBody>
          <a:bodyPr wrap="none" lIns="0" tIns="0" rIns="0" bIns="0" rtlCol="0" anchor="t"/>
          <a:lstStyle/>
          <a:p>
            <a:pPr marL="342900" indent="-342900" algn="l">
              <a:lnSpc>
                <a:spcPts val="1550"/>
              </a:lnSpc>
              <a:buSzPct val="100000"/>
              <a:buChar char="•"/>
            </a:pPr>
            <a:r>
              <a:rPr lang="en-US" sz="950" dirty="0">
                <a:solidFill>
                  <a:srgbClr val="E2E6E9"/>
                </a:solidFill>
                <a:latin typeface="Merriweather" pitchFamily="34" charset="0"/>
                <a:ea typeface="Merriweather" pitchFamily="34" charset="-122"/>
                <a:cs typeface="Merriweather" pitchFamily="34" charset="-120"/>
              </a:rPr>
              <a:t>Reactive inputs for real-time interaction</a:t>
            </a:r>
            <a:endParaRPr lang="en-US" sz="950" dirty="0"/>
          </a:p>
        </p:txBody>
      </p:sp>
      <p:sp>
        <p:nvSpPr>
          <p:cNvPr id="6" name="Text 3"/>
          <p:cNvSpPr/>
          <p:nvPr/>
        </p:nvSpPr>
        <p:spPr>
          <a:xfrm>
            <a:off x="431840" y="8104942"/>
            <a:ext cx="13766721" cy="197525"/>
          </a:xfrm>
          <a:prstGeom prst="rect">
            <a:avLst/>
          </a:prstGeom>
          <a:noFill/>
          <a:ln/>
        </p:spPr>
        <p:txBody>
          <a:bodyPr wrap="none" lIns="0" tIns="0" rIns="0" bIns="0" rtlCol="0" anchor="t"/>
          <a:lstStyle/>
          <a:p>
            <a:pPr marL="342900" indent="-342900" algn="l">
              <a:lnSpc>
                <a:spcPts val="1550"/>
              </a:lnSpc>
              <a:buSzPct val="100000"/>
              <a:buChar char="•"/>
            </a:pPr>
            <a:r>
              <a:rPr lang="en-US" sz="950" dirty="0">
                <a:solidFill>
                  <a:srgbClr val="E2E6E9"/>
                </a:solidFill>
                <a:latin typeface="Merriweather" pitchFamily="34" charset="0"/>
                <a:ea typeface="Merriweather" pitchFamily="34" charset="-122"/>
                <a:cs typeface="Merriweather" pitchFamily="34" charset="-120"/>
              </a:rPr>
              <a:t>Cached models to improve response time</a:t>
            </a:r>
            <a:endParaRPr lang="en-US" sz="950" dirty="0"/>
          </a:p>
        </p:txBody>
      </p:sp>
      <p:sp>
        <p:nvSpPr>
          <p:cNvPr id="7" name="Text 4"/>
          <p:cNvSpPr/>
          <p:nvPr/>
        </p:nvSpPr>
        <p:spPr>
          <a:xfrm>
            <a:off x="431840" y="8345567"/>
            <a:ext cx="13766721" cy="197525"/>
          </a:xfrm>
          <a:prstGeom prst="rect">
            <a:avLst/>
          </a:prstGeom>
          <a:noFill/>
          <a:ln/>
        </p:spPr>
        <p:txBody>
          <a:bodyPr wrap="none" lIns="0" tIns="0" rIns="0" bIns="0" rtlCol="0" anchor="t"/>
          <a:lstStyle/>
          <a:p>
            <a:pPr marL="342900" indent="-342900" algn="l">
              <a:lnSpc>
                <a:spcPts val="1550"/>
              </a:lnSpc>
              <a:buSzPct val="100000"/>
              <a:buChar char="•"/>
            </a:pPr>
            <a:r>
              <a:rPr lang="en-US" sz="950" dirty="0">
                <a:solidFill>
                  <a:srgbClr val="E2E6E9"/>
                </a:solidFill>
                <a:latin typeface="Merriweather" pitchFamily="34" charset="0"/>
                <a:ea typeface="Merriweather" pitchFamily="34" charset="-122"/>
                <a:cs typeface="Merriweather" pitchFamily="34" charset="-120"/>
              </a:rPr>
              <a:t>Dark-theme CSS for comfortable night-time use</a:t>
            </a:r>
            <a:endParaRPr lang="en-US" sz="950" dirty="0"/>
          </a:p>
        </p:txBody>
      </p:sp>
      <p:sp>
        <p:nvSpPr>
          <p:cNvPr id="8" name="Rectangle 7">
            <a:extLst>
              <a:ext uri="{FF2B5EF4-FFF2-40B4-BE49-F238E27FC236}">
                <a16:creationId xmlns:a16="http://schemas.microsoft.com/office/drawing/2014/main" id="{25230392-D94C-98A0-355C-374F004E2FFD}"/>
              </a:ext>
            </a:extLst>
          </p:cNvPr>
          <p:cNvSpPr/>
          <p:nvPr/>
        </p:nvSpPr>
        <p:spPr>
          <a:xfrm>
            <a:off x="12801600" y="7794702"/>
            <a:ext cx="1750741" cy="33453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grpSp>
        <p:nvGrpSpPr>
          <p:cNvPr id="15" name="Group 14">
            <a:extLst>
              <a:ext uri="{FF2B5EF4-FFF2-40B4-BE49-F238E27FC236}">
                <a16:creationId xmlns:a16="http://schemas.microsoft.com/office/drawing/2014/main" id="{272FE2FA-530E-4B7D-7706-48922E2A85FF}"/>
              </a:ext>
            </a:extLst>
          </p:cNvPr>
          <p:cNvGrpSpPr/>
          <p:nvPr/>
        </p:nvGrpSpPr>
        <p:grpSpPr>
          <a:xfrm>
            <a:off x="5475038" y="2909230"/>
            <a:ext cx="89280" cy="168840"/>
            <a:chOff x="5475038" y="2909230"/>
            <a:chExt cx="89280" cy="168840"/>
          </a:xfrm>
        </p:grpSpPr>
        <mc:AlternateContent xmlns:mc="http://schemas.openxmlformats.org/markup-compatibility/2006">
          <mc:Choice xmlns:p14="http://schemas.microsoft.com/office/powerpoint/2010/main" Requires="p14">
            <p:contentPart p14:bwMode="auto" r:id="rId4">
              <p14:nvContentPartPr>
                <p14:cNvPr id="13" name="Ink 12">
                  <a:extLst>
                    <a:ext uri="{FF2B5EF4-FFF2-40B4-BE49-F238E27FC236}">
                      <a16:creationId xmlns:a16="http://schemas.microsoft.com/office/drawing/2014/main" id="{797DB1FE-F2BE-04E1-B7A0-98E5BCA27890}"/>
                    </a:ext>
                  </a:extLst>
                </p14:cNvPr>
                <p14:cNvContentPartPr/>
                <p14:nvPr/>
              </p14:nvContentPartPr>
              <p14:xfrm>
                <a:off x="5475038" y="2909230"/>
                <a:ext cx="89280" cy="127440"/>
              </p14:xfrm>
            </p:contentPart>
          </mc:Choice>
          <mc:Fallback>
            <p:pic>
              <p:nvPicPr>
                <p:cNvPr id="13" name="Ink 12">
                  <a:extLst>
                    <a:ext uri="{FF2B5EF4-FFF2-40B4-BE49-F238E27FC236}">
                      <a16:creationId xmlns:a16="http://schemas.microsoft.com/office/drawing/2014/main" id="{797DB1FE-F2BE-04E1-B7A0-98E5BCA27890}"/>
                    </a:ext>
                  </a:extLst>
                </p:cNvPr>
                <p:cNvPicPr/>
                <p:nvPr/>
              </p:nvPicPr>
              <p:blipFill>
                <a:blip r:embed="rId5"/>
                <a:stretch>
                  <a:fillRect/>
                </a:stretch>
              </p:blipFill>
              <p:spPr>
                <a:xfrm>
                  <a:off x="5439038" y="2873590"/>
                  <a:ext cx="160920" cy="19908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14" name="Ink 13">
                  <a:extLst>
                    <a:ext uri="{FF2B5EF4-FFF2-40B4-BE49-F238E27FC236}">
                      <a16:creationId xmlns:a16="http://schemas.microsoft.com/office/drawing/2014/main" id="{E9C94EF9-5459-C24E-E917-59C4B3DB192E}"/>
                    </a:ext>
                  </a:extLst>
                </p14:cNvPr>
                <p14:cNvContentPartPr/>
                <p14:nvPr/>
              </p14:nvContentPartPr>
              <p14:xfrm>
                <a:off x="5508878" y="3055390"/>
                <a:ext cx="11160" cy="22680"/>
              </p14:xfrm>
            </p:contentPart>
          </mc:Choice>
          <mc:Fallback>
            <p:pic>
              <p:nvPicPr>
                <p:cNvPr id="14" name="Ink 13">
                  <a:extLst>
                    <a:ext uri="{FF2B5EF4-FFF2-40B4-BE49-F238E27FC236}">
                      <a16:creationId xmlns:a16="http://schemas.microsoft.com/office/drawing/2014/main" id="{E9C94EF9-5459-C24E-E917-59C4B3DB192E}"/>
                    </a:ext>
                  </a:extLst>
                </p:cNvPr>
                <p:cNvPicPr/>
                <p:nvPr/>
              </p:nvPicPr>
              <p:blipFill>
                <a:blip r:embed="rId7"/>
                <a:stretch>
                  <a:fillRect/>
                </a:stretch>
              </p:blipFill>
              <p:spPr>
                <a:xfrm>
                  <a:off x="5473238" y="3019390"/>
                  <a:ext cx="82800" cy="94320"/>
                </a:xfrm>
                <a:prstGeom prst="rect">
                  <a:avLst/>
                </a:prstGeom>
              </p:spPr>
            </p:pic>
          </mc:Fallback>
        </mc:AlternateContent>
      </p:grpSp>
      <p:sp>
        <p:nvSpPr>
          <p:cNvPr id="16" name="Rectangle 15">
            <a:extLst>
              <a:ext uri="{FF2B5EF4-FFF2-40B4-BE49-F238E27FC236}">
                <a16:creationId xmlns:a16="http://schemas.microsoft.com/office/drawing/2014/main" id="{D80C3A7E-EE9F-56CC-818C-8B6A4A2E71D4}"/>
              </a:ext>
            </a:extLst>
          </p:cNvPr>
          <p:cNvSpPr/>
          <p:nvPr/>
        </p:nvSpPr>
        <p:spPr>
          <a:xfrm>
            <a:off x="5369066" y="2821259"/>
            <a:ext cx="390504" cy="25681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solidFill>
                  <a:schemeClr val="tx2"/>
                </a:solidFill>
              </a:rPr>
              <a:t>y</a:t>
            </a:r>
            <a:endParaRPr lang="en-IN" dirty="0">
              <a:solidFill>
                <a:schemeClr val="tx2"/>
              </a:solidFill>
            </a:endParaRPr>
          </a:p>
        </p:txBody>
      </p:sp>
      <p:sp>
        <p:nvSpPr>
          <p:cNvPr id="18" name="Rectangle: Rounded Corners 17">
            <a:extLst>
              <a:ext uri="{FF2B5EF4-FFF2-40B4-BE49-F238E27FC236}">
                <a16:creationId xmlns:a16="http://schemas.microsoft.com/office/drawing/2014/main" id="{158D6691-3230-1B20-2D0D-8223F669E899}"/>
              </a:ext>
            </a:extLst>
          </p:cNvPr>
          <p:cNvSpPr/>
          <p:nvPr/>
        </p:nvSpPr>
        <p:spPr>
          <a:xfrm>
            <a:off x="4348976" y="2564780"/>
            <a:ext cx="1683834" cy="70279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r>
              <a:rPr lang="en-US" b="1" dirty="0"/>
              <a:t>   </a:t>
            </a:r>
            <a:r>
              <a:rPr lang="en-US" sz="2800" b="1" dirty="0"/>
              <a:t>Shiny.io</a:t>
            </a:r>
            <a:endParaRPr lang="en-IN" sz="2800" b="1" dirty="0"/>
          </a:p>
        </p:txBody>
      </p:sp>
      <p:sp>
        <p:nvSpPr>
          <p:cNvPr id="19" name="Rectangle: Rounded Corners 18">
            <a:extLst>
              <a:ext uri="{FF2B5EF4-FFF2-40B4-BE49-F238E27FC236}">
                <a16:creationId xmlns:a16="http://schemas.microsoft.com/office/drawing/2014/main" id="{025087E1-99E8-2658-4787-7E8035827257}"/>
              </a:ext>
            </a:extLst>
          </p:cNvPr>
          <p:cNvSpPr/>
          <p:nvPr/>
        </p:nvSpPr>
        <p:spPr>
          <a:xfrm>
            <a:off x="4259767" y="3858321"/>
            <a:ext cx="1884555" cy="1271239"/>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800" b="1" dirty="0"/>
              <a:t>Shiny</a:t>
            </a:r>
          </a:p>
          <a:p>
            <a:pPr algn="ctr"/>
            <a:r>
              <a:rPr lang="en-US" sz="2800" b="1" dirty="0"/>
              <a:t>Server</a:t>
            </a:r>
            <a:endParaRPr lang="en-IN" sz="2800" b="1"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1360289"/>
            <a:ext cx="6170771"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Chatbot User Flow</a:t>
            </a:r>
            <a:endParaRPr lang="en-US" sz="4850" dirty="0"/>
          </a:p>
        </p:txBody>
      </p:sp>
      <p:sp>
        <p:nvSpPr>
          <p:cNvPr id="4" name="Text 1"/>
          <p:cNvSpPr/>
          <p:nvPr/>
        </p:nvSpPr>
        <p:spPr>
          <a:xfrm>
            <a:off x="863798" y="2501741"/>
            <a:ext cx="74164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This flowchart outlines the user interaction sequence:</a:t>
            </a:r>
            <a:endParaRPr lang="en-US" sz="1900" dirty="0"/>
          </a:p>
        </p:txBody>
      </p:sp>
      <p:sp>
        <p:nvSpPr>
          <p:cNvPr id="5" name="Text 2"/>
          <p:cNvSpPr/>
          <p:nvPr/>
        </p:nvSpPr>
        <p:spPr>
          <a:xfrm>
            <a:off x="863798" y="3174206"/>
            <a:ext cx="7416403" cy="394811"/>
          </a:xfrm>
          <a:prstGeom prst="rect">
            <a:avLst/>
          </a:prstGeom>
          <a:noFill/>
          <a:ln/>
        </p:spPr>
        <p:txBody>
          <a:bodyPr wrap="none" lIns="0" tIns="0" rIns="0" bIns="0" rtlCol="0" anchor="t"/>
          <a:lstStyle/>
          <a:p>
            <a:pPr marL="342900" indent="-342900" algn="l">
              <a:lnSpc>
                <a:spcPts val="3100"/>
              </a:lnSpc>
              <a:buSzPct val="100000"/>
              <a:buFont typeface="+mj-lt"/>
              <a:buAutoNum type="arabicPeriod"/>
            </a:pPr>
            <a:r>
              <a:rPr lang="en-US" sz="1900" dirty="0">
                <a:solidFill>
                  <a:srgbClr val="E2E6E9"/>
                </a:solidFill>
                <a:latin typeface="Merriweather" pitchFamily="34" charset="0"/>
                <a:ea typeface="Merriweather" pitchFamily="34" charset="-122"/>
                <a:cs typeface="Merriweather" pitchFamily="34" charset="-120"/>
              </a:rPr>
              <a:t>Greeting: The chatbot welcomes the user.</a:t>
            </a:r>
            <a:endParaRPr lang="en-US" sz="1900" dirty="0"/>
          </a:p>
        </p:txBody>
      </p:sp>
      <p:sp>
        <p:nvSpPr>
          <p:cNvPr id="6" name="Text 3"/>
          <p:cNvSpPr/>
          <p:nvPr/>
        </p:nvSpPr>
        <p:spPr>
          <a:xfrm>
            <a:off x="863798" y="3655338"/>
            <a:ext cx="7416403" cy="394811"/>
          </a:xfrm>
          <a:prstGeom prst="rect">
            <a:avLst/>
          </a:prstGeom>
          <a:noFill/>
          <a:ln/>
        </p:spPr>
        <p:txBody>
          <a:bodyPr wrap="none" lIns="0" tIns="0" rIns="0" bIns="0" rtlCol="0" anchor="t"/>
          <a:lstStyle/>
          <a:p>
            <a:pPr marL="342900" indent="-342900" algn="l">
              <a:lnSpc>
                <a:spcPts val="3100"/>
              </a:lnSpc>
              <a:buSzPct val="100000"/>
              <a:buFont typeface="+mj-lt"/>
              <a:buAutoNum type="arabicPeriod" startAt="2"/>
            </a:pPr>
            <a:r>
              <a:rPr lang="en-US" sz="1900" dirty="0">
                <a:solidFill>
                  <a:srgbClr val="E2E6E9"/>
                </a:solidFill>
                <a:latin typeface="Merriweather" pitchFamily="34" charset="0"/>
                <a:ea typeface="Merriweather" pitchFamily="34" charset="-122"/>
                <a:cs typeface="Merriweather" pitchFamily="34" charset="-120"/>
              </a:rPr>
              <a:t>Query: The user inputs a question or request.</a:t>
            </a:r>
            <a:endParaRPr lang="en-US" sz="1900" dirty="0"/>
          </a:p>
        </p:txBody>
      </p:sp>
      <p:sp>
        <p:nvSpPr>
          <p:cNvPr id="7" name="Text 4"/>
          <p:cNvSpPr/>
          <p:nvPr/>
        </p:nvSpPr>
        <p:spPr>
          <a:xfrm>
            <a:off x="863798" y="4136469"/>
            <a:ext cx="7416403" cy="789622"/>
          </a:xfrm>
          <a:prstGeom prst="rect">
            <a:avLst/>
          </a:prstGeom>
          <a:noFill/>
          <a:ln/>
        </p:spPr>
        <p:txBody>
          <a:bodyPr wrap="square" lIns="0" tIns="0" rIns="0" bIns="0" rtlCol="0" anchor="t"/>
          <a:lstStyle/>
          <a:p>
            <a:pPr marL="342900" indent="-342900" algn="l">
              <a:lnSpc>
                <a:spcPts val="3100"/>
              </a:lnSpc>
              <a:buSzPct val="100000"/>
              <a:buFont typeface="+mj-lt"/>
              <a:buAutoNum type="arabicPeriod" startAt="3"/>
            </a:pPr>
            <a:r>
              <a:rPr lang="en-US" sz="1900" dirty="0">
                <a:solidFill>
                  <a:srgbClr val="E2E6E9"/>
                </a:solidFill>
                <a:latin typeface="Merriweather" pitchFamily="34" charset="0"/>
                <a:ea typeface="Merriweather" pitchFamily="34" charset="-122"/>
                <a:cs typeface="Merriweather" pitchFamily="34" charset="-120"/>
              </a:rPr>
              <a:t>GPT Response: The chatbot generates an answer using OpenAI API with streamed text display.</a:t>
            </a:r>
            <a:endParaRPr lang="en-US" sz="1900" dirty="0"/>
          </a:p>
        </p:txBody>
      </p:sp>
      <p:sp>
        <p:nvSpPr>
          <p:cNvPr id="8" name="Text 5"/>
          <p:cNvSpPr/>
          <p:nvPr/>
        </p:nvSpPr>
        <p:spPr>
          <a:xfrm>
            <a:off x="863798" y="5012412"/>
            <a:ext cx="7416403" cy="789622"/>
          </a:xfrm>
          <a:prstGeom prst="rect">
            <a:avLst/>
          </a:prstGeom>
          <a:noFill/>
          <a:ln/>
        </p:spPr>
        <p:txBody>
          <a:bodyPr wrap="square" lIns="0" tIns="0" rIns="0" bIns="0" rtlCol="0" anchor="t"/>
          <a:lstStyle/>
          <a:p>
            <a:pPr marL="342900" indent="-342900" algn="l">
              <a:lnSpc>
                <a:spcPts val="3100"/>
              </a:lnSpc>
              <a:buSzPct val="100000"/>
              <a:buFont typeface="+mj-lt"/>
              <a:buAutoNum type="arabicPeriod" startAt="4"/>
            </a:pPr>
            <a:r>
              <a:rPr lang="en-US" sz="1900" dirty="0">
                <a:solidFill>
                  <a:srgbClr val="E2E6E9"/>
                </a:solidFill>
                <a:latin typeface="Merriweather" pitchFamily="34" charset="0"/>
                <a:ea typeface="Merriweather" pitchFamily="34" charset="-122"/>
                <a:cs typeface="Merriweather" pitchFamily="34" charset="-120"/>
              </a:rPr>
              <a:t>Suggested Link: Relevant resource links are provided to assist further.</a:t>
            </a:r>
            <a:endParaRPr lang="en-US" sz="1900" dirty="0"/>
          </a:p>
        </p:txBody>
      </p:sp>
      <p:sp>
        <p:nvSpPr>
          <p:cNvPr id="9" name="Text 6"/>
          <p:cNvSpPr/>
          <p:nvPr/>
        </p:nvSpPr>
        <p:spPr>
          <a:xfrm>
            <a:off x="863798" y="6079688"/>
            <a:ext cx="7416403"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The interface features a draggable panel for flexible user experience.</a:t>
            </a:r>
            <a:endParaRPr lang="en-US" sz="19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1301472"/>
            <a:ext cx="7416403" cy="1542574"/>
          </a:xfrm>
          <a:prstGeom prst="rect">
            <a:avLst/>
          </a:prstGeom>
          <a:noFill/>
          <a:ln/>
        </p:spPr>
        <p:txBody>
          <a:bodyPr wrap="squar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Theme &amp; UI Design Overview of Project</a:t>
            </a:r>
            <a:endParaRPr lang="en-US" sz="4850" dirty="0"/>
          </a:p>
        </p:txBody>
      </p:sp>
      <p:sp>
        <p:nvSpPr>
          <p:cNvPr id="4" name="Text 1"/>
          <p:cNvSpPr/>
          <p:nvPr/>
        </p:nvSpPr>
        <p:spPr>
          <a:xfrm>
            <a:off x="863798" y="3214211"/>
            <a:ext cx="7416403" cy="1184434"/>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Our dashboard features a sleek dark theme with teal neon accents, ensuring a modern, comfortable user experience especially in low-light environments.</a:t>
            </a:r>
            <a:endParaRPr lang="en-US" sz="1900" dirty="0"/>
          </a:p>
        </p:txBody>
      </p:sp>
      <p:sp>
        <p:nvSpPr>
          <p:cNvPr id="5" name="Text 2"/>
          <p:cNvSpPr/>
          <p:nvPr/>
        </p:nvSpPr>
        <p:spPr>
          <a:xfrm>
            <a:off x="863798" y="4676299"/>
            <a:ext cx="7416403" cy="1184434"/>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The consistent use of sans-serif typography enhances readability while supporting a futuristic and professional appearance.</a:t>
            </a:r>
            <a:endParaRPr lang="en-US" sz="1900" dirty="0"/>
          </a:p>
        </p:txBody>
      </p:sp>
      <p:sp>
        <p:nvSpPr>
          <p:cNvPr id="6" name="Text 3"/>
          <p:cNvSpPr/>
          <p:nvPr/>
        </p:nvSpPr>
        <p:spPr>
          <a:xfrm>
            <a:off x="863798" y="6138386"/>
            <a:ext cx="7416403"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This design approach prioritizes user comfort and visual clarity, making data interaction seamless and intuitive.</a:t>
            </a:r>
            <a:endParaRPr lang="en-US" sz="19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Text 0"/>
          <p:cNvSpPr/>
          <p:nvPr/>
        </p:nvSpPr>
        <p:spPr>
          <a:xfrm>
            <a:off x="446603" y="350877"/>
            <a:ext cx="3775710" cy="398859"/>
          </a:xfrm>
          <a:prstGeom prst="rect">
            <a:avLst/>
          </a:prstGeom>
          <a:noFill/>
          <a:ln/>
        </p:spPr>
        <p:txBody>
          <a:bodyPr wrap="none" lIns="0" tIns="0" rIns="0" bIns="0" rtlCol="0" anchor="t"/>
          <a:lstStyle/>
          <a:p>
            <a:pPr marL="0" indent="0" algn="l">
              <a:lnSpc>
                <a:spcPts val="3100"/>
              </a:lnSpc>
              <a:buNone/>
            </a:pPr>
            <a:r>
              <a:rPr lang="en-US" sz="2500" dirty="0">
                <a:solidFill>
                  <a:srgbClr val="F5F0F0"/>
                </a:solidFill>
                <a:latin typeface="Merriweather" pitchFamily="34" charset="0"/>
                <a:ea typeface="Merriweather" pitchFamily="34" charset="-122"/>
                <a:cs typeface="Merriweather" pitchFamily="34" charset="-120"/>
              </a:rPr>
              <a:t>Batch API &amp; Deployment</a:t>
            </a:r>
            <a:endParaRPr lang="en-US" sz="2500" dirty="0"/>
          </a:p>
        </p:txBody>
      </p:sp>
      <p:sp>
        <p:nvSpPr>
          <p:cNvPr id="3" name="Text 1"/>
          <p:cNvSpPr/>
          <p:nvPr/>
        </p:nvSpPr>
        <p:spPr>
          <a:xfrm>
            <a:off x="446603" y="1004888"/>
            <a:ext cx="13737193" cy="204192"/>
          </a:xfrm>
          <a:prstGeom prst="rect">
            <a:avLst/>
          </a:prstGeom>
          <a:noFill/>
          <a:ln/>
        </p:spPr>
        <p:txBody>
          <a:bodyPr wrap="none" lIns="0" tIns="0" rIns="0" bIns="0" rtlCol="0" anchor="t"/>
          <a:lstStyle/>
          <a:p>
            <a:pPr marL="0" indent="0" algn="l">
              <a:lnSpc>
                <a:spcPts val="1600"/>
              </a:lnSpc>
              <a:buNone/>
            </a:pPr>
            <a:r>
              <a:rPr lang="en-US" sz="1000" dirty="0">
                <a:solidFill>
                  <a:srgbClr val="E2E6E9"/>
                </a:solidFill>
                <a:latin typeface="Merriweather" pitchFamily="34" charset="0"/>
                <a:ea typeface="Merriweather" pitchFamily="34" charset="-122"/>
                <a:cs typeface="Merriweather" pitchFamily="34" charset="-120"/>
              </a:rPr>
              <a:t>Sequence diagram placeholder: Client ➜ REST Endpoint ➜ Shiny apps.io ➜ Posit Connect</a:t>
            </a:r>
            <a:endParaRPr lang="en-US" sz="1000" dirty="0"/>
          </a:p>
        </p:txBody>
      </p:sp>
      <p:sp>
        <p:nvSpPr>
          <p:cNvPr id="4" name="Text 2"/>
          <p:cNvSpPr/>
          <p:nvPr/>
        </p:nvSpPr>
        <p:spPr>
          <a:xfrm>
            <a:off x="446603" y="1352550"/>
            <a:ext cx="13737193" cy="204192"/>
          </a:xfrm>
          <a:prstGeom prst="rect">
            <a:avLst/>
          </a:prstGeom>
          <a:noFill/>
          <a:ln/>
        </p:spPr>
        <p:txBody>
          <a:bodyPr wrap="none" lIns="0" tIns="0" rIns="0" bIns="0" rtlCol="0" anchor="t"/>
          <a:lstStyle/>
          <a:p>
            <a:pPr marL="342900" indent="-342900" algn="l">
              <a:lnSpc>
                <a:spcPts val="1600"/>
              </a:lnSpc>
              <a:buSzPct val="100000"/>
              <a:buChar char="•"/>
            </a:pPr>
            <a:r>
              <a:rPr lang="en-US" sz="1000" dirty="0">
                <a:solidFill>
                  <a:srgbClr val="E2E6E9"/>
                </a:solidFill>
                <a:latin typeface="Merriweather" pitchFamily="34" charset="0"/>
                <a:ea typeface="Merriweather" pitchFamily="34" charset="-122"/>
                <a:cs typeface="Merriweather" pitchFamily="34" charset="-120"/>
              </a:rPr>
              <a:t>cold-start minimized by keep-warm instance</a:t>
            </a:r>
            <a:endParaRPr lang="en-US" sz="1000" dirty="0"/>
          </a:p>
        </p:txBody>
      </p:sp>
      <p:pic>
        <p:nvPicPr>
          <p:cNvPr id="5" name="Image 0" descr="preencoded.png"/>
          <p:cNvPicPr>
            <a:picLocks noChangeAspect="1"/>
          </p:cNvPicPr>
          <p:nvPr/>
        </p:nvPicPr>
        <p:blipFill>
          <a:blip r:embed="rId3"/>
          <a:stretch>
            <a:fillRect/>
          </a:stretch>
        </p:blipFill>
        <p:spPr>
          <a:xfrm>
            <a:off x="1260364" y="1616192"/>
            <a:ext cx="12109670" cy="6178510"/>
          </a:xfrm>
          <a:prstGeom prst="rect">
            <a:avLst/>
          </a:prstGeom>
        </p:spPr>
      </p:pic>
      <p:sp>
        <p:nvSpPr>
          <p:cNvPr id="6" name="Rectangle 5">
            <a:extLst>
              <a:ext uri="{FF2B5EF4-FFF2-40B4-BE49-F238E27FC236}">
                <a16:creationId xmlns:a16="http://schemas.microsoft.com/office/drawing/2014/main" id="{CB5F9A93-A673-EE41-A1C4-16DD5D503D2E}"/>
              </a:ext>
            </a:extLst>
          </p:cNvPr>
          <p:cNvSpPr/>
          <p:nvPr/>
        </p:nvSpPr>
        <p:spPr>
          <a:xfrm>
            <a:off x="12801600" y="7794702"/>
            <a:ext cx="1750741" cy="33453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mc:AlternateContent xmlns:mc="http://schemas.openxmlformats.org/markup-compatibility/2006">
        <mc:Choice xmlns:p14="http://schemas.microsoft.com/office/powerpoint/2010/main" Requires="p14">
          <p:contentPart p14:bwMode="auto" r:id="rId4">
            <p14:nvContentPartPr>
              <p14:cNvPr id="8" name="Ink 7">
                <a:extLst>
                  <a:ext uri="{FF2B5EF4-FFF2-40B4-BE49-F238E27FC236}">
                    <a16:creationId xmlns:a16="http://schemas.microsoft.com/office/drawing/2014/main" id="{C85BD638-5D6B-FFBA-1BC2-110C831C7DCD}"/>
                  </a:ext>
                </a:extLst>
              </p14:cNvPr>
              <p14:cNvContentPartPr/>
              <p14:nvPr/>
            </p14:nvContentPartPr>
            <p14:xfrm>
              <a:off x="6902438" y="5229483"/>
              <a:ext cx="847800" cy="720"/>
            </p14:xfrm>
          </p:contentPart>
        </mc:Choice>
        <mc:Fallback>
          <p:pic>
            <p:nvPicPr>
              <p:cNvPr id="8" name="Ink 7">
                <a:extLst>
                  <a:ext uri="{FF2B5EF4-FFF2-40B4-BE49-F238E27FC236}">
                    <a16:creationId xmlns:a16="http://schemas.microsoft.com/office/drawing/2014/main" id="{C85BD638-5D6B-FFBA-1BC2-110C831C7DCD}"/>
                  </a:ext>
                </a:extLst>
              </p:cNvPr>
              <p:cNvPicPr/>
              <p:nvPr/>
            </p:nvPicPr>
            <p:blipFill>
              <a:blip r:embed="rId5"/>
              <a:stretch>
                <a:fillRect/>
              </a:stretch>
            </p:blipFill>
            <p:spPr>
              <a:xfrm>
                <a:off x="6866798" y="5157483"/>
                <a:ext cx="91944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9" name="Ink 8">
                <a:extLst>
                  <a:ext uri="{FF2B5EF4-FFF2-40B4-BE49-F238E27FC236}">
                    <a16:creationId xmlns:a16="http://schemas.microsoft.com/office/drawing/2014/main" id="{82222E76-211C-E597-4DDC-DD11E36D7442}"/>
                  </a:ext>
                </a:extLst>
              </p14:cNvPr>
              <p14:cNvContentPartPr/>
              <p14:nvPr/>
            </p14:nvContentPartPr>
            <p14:xfrm>
              <a:off x="6809918" y="5185203"/>
              <a:ext cx="1194120" cy="168840"/>
            </p14:xfrm>
          </p:contentPart>
        </mc:Choice>
        <mc:Fallback>
          <p:pic>
            <p:nvPicPr>
              <p:cNvPr id="9" name="Ink 8">
                <a:extLst>
                  <a:ext uri="{FF2B5EF4-FFF2-40B4-BE49-F238E27FC236}">
                    <a16:creationId xmlns:a16="http://schemas.microsoft.com/office/drawing/2014/main" id="{82222E76-211C-E597-4DDC-DD11E36D7442}"/>
                  </a:ext>
                </a:extLst>
              </p:cNvPr>
              <p:cNvPicPr/>
              <p:nvPr/>
            </p:nvPicPr>
            <p:blipFill>
              <a:blip r:embed="rId7"/>
              <a:stretch>
                <a:fillRect/>
              </a:stretch>
            </p:blipFill>
            <p:spPr>
              <a:xfrm>
                <a:off x="6773918" y="5149563"/>
                <a:ext cx="1265760" cy="24048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11" name="Ink 10">
                <a:extLst>
                  <a:ext uri="{FF2B5EF4-FFF2-40B4-BE49-F238E27FC236}">
                    <a16:creationId xmlns:a16="http://schemas.microsoft.com/office/drawing/2014/main" id="{22E75FBA-9A10-E2F7-5C47-3ADED7D31DD3}"/>
                  </a:ext>
                </a:extLst>
              </p14:cNvPr>
              <p14:cNvContentPartPr/>
              <p14:nvPr/>
            </p14:nvContentPartPr>
            <p14:xfrm>
              <a:off x="7072718" y="5139123"/>
              <a:ext cx="703440" cy="146520"/>
            </p14:xfrm>
          </p:contentPart>
        </mc:Choice>
        <mc:Fallback>
          <p:pic>
            <p:nvPicPr>
              <p:cNvPr id="11" name="Ink 10">
                <a:extLst>
                  <a:ext uri="{FF2B5EF4-FFF2-40B4-BE49-F238E27FC236}">
                    <a16:creationId xmlns:a16="http://schemas.microsoft.com/office/drawing/2014/main" id="{22E75FBA-9A10-E2F7-5C47-3ADED7D31DD3}"/>
                  </a:ext>
                </a:extLst>
              </p:cNvPr>
              <p:cNvPicPr/>
              <p:nvPr/>
            </p:nvPicPr>
            <p:blipFill>
              <a:blip r:embed="rId9"/>
              <a:stretch>
                <a:fillRect/>
              </a:stretch>
            </p:blipFill>
            <p:spPr>
              <a:xfrm>
                <a:off x="7036718" y="5103483"/>
                <a:ext cx="775080" cy="21816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13" name="Ink 12">
                <a:extLst>
                  <a:ext uri="{FF2B5EF4-FFF2-40B4-BE49-F238E27FC236}">
                    <a16:creationId xmlns:a16="http://schemas.microsoft.com/office/drawing/2014/main" id="{7F2D726A-53D9-ECC2-F7C6-5E053237D62E}"/>
                  </a:ext>
                </a:extLst>
              </p14:cNvPr>
              <p14:cNvContentPartPr/>
              <p14:nvPr/>
            </p14:nvContentPartPr>
            <p14:xfrm>
              <a:off x="10604678" y="5252163"/>
              <a:ext cx="1450800" cy="720"/>
            </p14:xfrm>
          </p:contentPart>
        </mc:Choice>
        <mc:Fallback>
          <p:pic>
            <p:nvPicPr>
              <p:cNvPr id="13" name="Ink 12">
                <a:extLst>
                  <a:ext uri="{FF2B5EF4-FFF2-40B4-BE49-F238E27FC236}">
                    <a16:creationId xmlns:a16="http://schemas.microsoft.com/office/drawing/2014/main" id="{7F2D726A-53D9-ECC2-F7C6-5E053237D62E}"/>
                  </a:ext>
                </a:extLst>
              </p:cNvPr>
              <p:cNvPicPr/>
              <p:nvPr/>
            </p:nvPicPr>
            <p:blipFill>
              <a:blip r:embed="rId11"/>
              <a:stretch>
                <a:fillRect/>
              </a:stretch>
            </p:blipFill>
            <p:spPr>
              <a:xfrm>
                <a:off x="10569038" y="5180163"/>
                <a:ext cx="152244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15" name="Ink 14">
                <a:extLst>
                  <a:ext uri="{FF2B5EF4-FFF2-40B4-BE49-F238E27FC236}">
                    <a16:creationId xmlns:a16="http://schemas.microsoft.com/office/drawing/2014/main" id="{33232B27-D48E-904C-76CB-A02484D25FE0}"/>
                  </a:ext>
                </a:extLst>
              </p14:cNvPr>
              <p14:cNvContentPartPr/>
              <p14:nvPr/>
            </p14:nvContentPartPr>
            <p14:xfrm>
              <a:off x="10637798" y="5095203"/>
              <a:ext cx="262080" cy="12960"/>
            </p14:xfrm>
          </p:contentPart>
        </mc:Choice>
        <mc:Fallback>
          <p:pic>
            <p:nvPicPr>
              <p:cNvPr id="15" name="Ink 14">
                <a:extLst>
                  <a:ext uri="{FF2B5EF4-FFF2-40B4-BE49-F238E27FC236}">
                    <a16:creationId xmlns:a16="http://schemas.microsoft.com/office/drawing/2014/main" id="{33232B27-D48E-904C-76CB-A02484D25FE0}"/>
                  </a:ext>
                </a:extLst>
              </p:cNvPr>
              <p:cNvPicPr/>
              <p:nvPr/>
            </p:nvPicPr>
            <p:blipFill>
              <a:blip r:embed="rId13"/>
              <a:stretch>
                <a:fillRect/>
              </a:stretch>
            </p:blipFill>
            <p:spPr>
              <a:xfrm>
                <a:off x="10602158" y="5059563"/>
                <a:ext cx="333720" cy="8460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17" name="Ink 16">
                <a:extLst>
                  <a:ext uri="{FF2B5EF4-FFF2-40B4-BE49-F238E27FC236}">
                    <a16:creationId xmlns:a16="http://schemas.microsoft.com/office/drawing/2014/main" id="{8512C153-8D4E-DD7A-C3EF-D8252F7057C4}"/>
                  </a:ext>
                </a:extLst>
              </p14:cNvPr>
              <p14:cNvContentPartPr/>
              <p14:nvPr/>
            </p14:nvContentPartPr>
            <p14:xfrm>
              <a:off x="10671638" y="5185203"/>
              <a:ext cx="1306800" cy="360"/>
            </p14:xfrm>
          </p:contentPart>
        </mc:Choice>
        <mc:Fallback>
          <p:pic>
            <p:nvPicPr>
              <p:cNvPr id="17" name="Ink 16">
                <a:extLst>
                  <a:ext uri="{FF2B5EF4-FFF2-40B4-BE49-F238E27FC236}">
                    <a16:creationId xmlns:a16="http://schemas.microsoft.com/office/drawing/2014/main" id="{8512C153-8D4E-DD7A-C3EF-D8252F7057C4}"/>
                  </a:ext>
                </a:extLst>
              </p:cNvPr>
              <p:cNvPicPr/>
              <p:nvPr/>
            </p:nvPicPr>
            <p:blipFill>
              <a:blip r:embed="rId15"/>
              <a:stretch>
                <a:fillRect/>
              </a:stretch>
            </p:blipFill>
            <p:spPr>
              <a:xfrm>
                <a:off x="10635638" y="5149563"/>
                <a:ext cx="1378440" cy="72000"/>
              </a:xfrm>
              <a:prstGeom prst="rect">
                <a:avLst/>
              </a:prstGeom>
            </p:spPr>
          </p:pic>
        </mc:Fallback>
      </mc:AlternateContent>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sp>
        <p:nvSpPr>
          <p:cNvPr id="2" name="Text 0"/>
          <p:cNvSpPr/>
          <p:nvPr/>
        </p:nvSpPr>
        <p:spPr>
          <a:xfrm>
            <a:off x="863798" y="1810583"/>
            <a:ext cx="7303294"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Batch API &amp; Deployment</a:t>
            </a:r>
            <a:endParaRPr lang="en-US" sz="4850" dirty="0"/>
          </a:p>
        </p:txBody>
      </p:sp>
      <p:pic>
        <p:nvPicPr>
          <p:cNvPr id="3" name="Image 0" descr="preencoded.png"/>
          <p:cNvPicPr>
            <a:picLocks noChangeAspect="1"/>
          </p:cNvPicPr>
          <p:nvPr/>
        </p:nvPicPr>
        <p:blipFill>
          <a:blip r:embed="rId3"/>
          <a:stretch>
            <a:fillRect/>
          </a:stretch>
        </p:blipFill>
        <p:spPr>
          <a:xfrm>
            <a:off x="863798" y="3075503"/>
            <a:ext cx="2994303" cy="1850588"/>
          </a:xfrm>
          <a:prstGeom prst="rect">
            <a:avLst/>
          </a:prstGeom>
        </p:spPr>
      </p:pic>
      <p:sp>
        <p:nvSpPr>
          <p:cNvPr id="4" name="Text 1"/>
          <p:cNvSpPr/>
          <p:nvPr/>
        </p:nvSpPr>
        <p:spPr>
          <a:xfrm>
            <a:off x="863798" y="5234583"/>
            <a:ext cx="2994303"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REST Endpoint handles client requests</a:t>
            </a:r>
            <a:endParaRPr lang="en-US" sz="1900" dirty="0"/>
          </a:p>
        </p:txBody>
      </p:sp>
      <p:pic>
        <p:nvPicPr>
          <p:cNvPr id="5" name="Image 1" descr="preencoded.png"/>
          <p:cNvPicPr>
            <a:picLocks noChangeAspect="1"/>
          </p:cNvPicPr>
          <p:nvPr/>
        </p:nvPicPr>
        <p:blipFill>
          <a:blip r:embed="rId4"/>
          <a:stretch>
            <a:fillRect/>
          </a:stretch>
        </p:blipFill>
        <p:spPr>
          <a:xfrm>
            <a:off x="4166592" y="3075503"/>
            <a:ext cx="2994303" cy="1850588"/>
          </a:xfrm>
          <a:prstGeom prst="rect">
            <a:avLst/>
          </a:prstGeom>
        </p:spPr>
      </p:pic>
      <p:sp>
        <p:nvSpPr>
          <p:cNvPr id="6" name="Text 2"/>
          <p:cNvSpPr/>
          <p:nvPr/>
        </p:nvSpPr>
        <p:spPr>
          <a:xfrm>
            <a:off x="4166592" y="5234583"/>
            <a:ext cx="2994303" cy="1184434"/>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Shiny Apps.io  manages  application environment</a:t>
            </a:r>
            <a:endParaRPr lang="en-US" sz="1900" dirty="0"/>
          </a:p>
        </p:txBody>
      </p:sp>
      <p:pic>
        <p:nvPicPr>
          <p:cNvPr id="7" name="Image 2" descr="preencoded.png"/>
          <p:cNvPicPr>
            <a:picLocks noChangeAspect="1"/>
          </p:cNvPicPr>
          <p:nvPr/>
        </p:nvPicPr>
        <p:blipFill>
          <a:blip r:embed="rId5"/>
          <a:stretch>
            <a:fillRect/>
          </a:stretch>
        </p:blipFill>
        <p:spPr>
          <a:xfrm>
            <a:off x="7469386" y="3075503"/>
            <a:ext cx="2994303" cy="1850588"/>
          </a:xfrm>
          <a:prstGeom prst="rect">
            <a:avLst/>
          </a:prstGeom>
        </p:spPr>
      </p:pic>
      <p:sp>
        <p:nvSpPr>
          <p:cNvPr id="8" name="Text 3"/>
          <p:cNvSpPr/>
          <p:nvPr/>
        </p:nvSpPr>
        <p:spPr>
          <a:xfrm>
            <a:off x="7469386" y="5234583"/>
            <a:ext cx="2994303"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Shiny Connect powers the platform</a:t>
            </a:r>
            <a:endParaRPr lang="en-US" sz="1900" dirty="0"/>
          </a:p>
        </p:txBody>
      </p:sp>
      <p:pic>
        <p:nvPicPr>
          <p:cNvPr id="9" name="Image 3" descr="preencoded.png"/>
          <p:cNvPicPr>
            <a:picLocks noChangeAspect="1"/>
          </p:cNvPicPr>
          <p:nvPr/>
        </p:nvPicPr>
        <p:blipFill>
          <a:blip r:embed="rId6"/>
          <a:stretch>
            <a:fillRect/>
          </a:stretch>
        </p:blipFill>
        <p:spPr>
          <a:xfrm>
            <a:off x="10772180" y="3075503"/>
            <a:ext cx="2994422" cy="1850588"/>
          </a:xfrm>
          <a:prstGeom prst="rect">
            <a:avLst/>
          </a:prstGeom>
        </p:spPr>
      </p:pic>
      <p:sp>
        <p:nvSpPr>
          <p:cNvPr id="10" name="Text 4"/>
          <p:cNvSpPr/>
          <p:nvPr/>
        </p:nvSpPr>
        <p:spPr>
          <a:xfrm>
            <a:off x="10772180" y="5234583"/>
            <a:ext cx="2994422"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Cold-start minimized by keep-warm instance</a:t>
            </a:r>
            <a:endParaRPr lang="en-US" sz="1900" dirty="0"/>
          </a:p>
        </p:txBody>
      </p:sp>
      <p:sp>
        <p:nvSpPr>
          <p:cNvPr id="11" name="Rectangle 10">
            <a:extLst>
              <a:ext uri="{FF2B5EF4-FFF2-40B4-BE49-F238E27FC236}">
                <a16:creationId xmlns:a16="http://schemas.microsoft.com/office/drawing/2014/main" id="{B0EAF4BF-3562-46C7-9E7C-8431675B406A}"/>
              </a:ext>
            </a:extLst>
          </p:cNvPr>
          <p:cNvSpPr/>
          <p:nvPr/>
        </p:nvSpPr>
        <p:spPr>
          <a:xfrm>
            <a:off x="12801600" y="7794702"/>
            <a:ext cx="1750741" cy="33453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mc:AlternateContent xmlns:mc="http://schemas.openxmlformats.org/markup-compatibility/2006">
        <mc:Choice xmlns:p14="http://schemas.microsoft.com/office/powerpoint/2010/main" Requires="p14">
          <p:contentPart p14:bwMode="auto" r:id="rId7">
            <p14:nvContentPartPr>
              <p14:cNvPr id="12" name="Ink 11">
                <a:extLst>
                  <a:ext uri="{FF2B5EF4-FFF2-40B4-BE49-F238E27FC236}">
                    <a16:creationId xmlns:a16="http://schemas.microsoft.com/office/drawing/2014/main" id="{688C9D47-B78F-96C1-4BEE-490394E4288D}"/>
                  </a:ext>
                </a:extLst>
              </p14:cNvPr>
              <p14:cNvContentPartPr/>
              <p14:nvPr/>
            </p14:nvContentPartPr>
            <p14:xfrm>
              <a:off x="5051318" y="4248483"/>
              <a:ext cx="360" cy="360"/>
            </p14:xfrm>
          </p:contentPart>
        </mc:Choice>
        <mc:Fallback>
          <p:pic>
            <p:nvPicPr>
              <p:cNvPr id="12" name="Ink 11">
                <a:extLst>
                  <a:ext uri="{FF2B5EF4-FFF2-40B4-BE49-F238E27FC236}">
                    <a16:creationId xmlns:a16="http://schemas.microsoft.com/office/drawing/2014/main" id="{688C9D47-B78F-96C1-4BEE-490394E4288D}"/>
                  </a:ext>
                </a:extLst>
              </p:cNvPr>
              <p:cNvPicPr/>
              <p:nvPr/>
            </p:nvPicPr>
            <p:blipFill>
              <a:blip r:embed="rId8"/>
              <a:stretch>
                <a:fillRect/>
              </a:stretch>
            </p:blipFill>
            <p:spPr>
              <a:xfrm>
                <a:off x="5015678" y="4212843"/>
                <a:ext cx="72000" cy="72000"/>
              </a:xfrm>
              <a:prstGeom prst="rect">
                <a:avLst/>
              </a:prstGeom>
            </p:spPr>
          </p:pic>
        </mc:Fallback>
      </mc:AlternateContent>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2624971"/>
            <a:ext cx="6553319"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Future Enhancements</a:t>
            </a:r>
            <a:endParaRPr lang="en-US" sz="4850" dirty="0"/>
          </a:p>
        </p:txBody>
      </p:sp>
      <p:sp>
        <p:nvSpPr>
          <p:cNvPr id="4" name="Text 1"/>
          <p:cNvSpPr/>
          <p:nvPr/>
        </p:nvSpPr>
        <p:spPr>
          <a:xfrm>
            <a:off x="863798" y="3766423"/>
            <a:ext cx="741640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Random-Forest upgrade for regression</a:t>
            </a:r>
            <a:endParaRPr lang="en-US" sz="1900" dirty="0"/>
          </a:p>
        </p:txBody>
      </p:sp>
      <p:sp>
        <p:nvSpPr>
          <p:cNvPr id="5" name="Text 2"/>
          <p:cNvSpPr/>
          <p:nvPr/>
        </p:nvSpPr>
        <p:spPr>
          <a:xfrm>
            <a:off x="863798" y="4247555"/>
            <a:ext cx="741640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PCA clustering</a:t>
            </a:r>
            <a:endParaRPr lang="en-US" sz="1900" dirty="0"/>
          </a:p>
        </p:txBody>
      </p:sp>
      <p:sp>
        <p:nvSpPr>
          <p:cNvPr id="6" name="Text 3"/>
          <p:cNvSpPr/>
          <p:nvPr/>
        </p:nvSpPr>
        <p:spPr>
          <a:xfrm>
            <a:off x="863798" y="4728686"/>
            <a:ext cx="741640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Sentiment analysis from journals</a:t>
            </a:r>
            <a:endParaRPr lang="en-US" sz="1900" dirty="0"/>
          </a:p>
        </p:txBody>
      </p:sp>
      <p:sp>
        <p:nvSpPr>
          <p:cNvPr id="7" name="Text 4"/>
          <p:cNvSpPr/>
          <p:nvPr/>
        </p:nvSpPr>
        <p:spPr>
          <a:xfrm>
            <a:off x="863798" y="5209818"/>
            <a:ext cx="7416403" cy="767236"/>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Mobile companion app</a:t>
            </a:r>
          </a:p>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Hand- Bands with enabled sensors</a:t>
            </a:r>
          </a:p>
          <a:p>
            <a:pPr marL="342900" indent="-342900" algn="l">
              <a:lnSpc>
                <a:spcPts val="3100"/>
              </a:lnSpc>
              <a:buSzPct val="100000"/>
              <a:buChar char="•"/>
            </a:pPr>
            <a:endParaRPr lang="en-US" sz="1900" dirty="0"/>
          </a:p>
        </p:txBody>
      </p:sp>
      <p:sp>
        <p:nvSpPr>
          <p:cNvPr id="8" name="Rectangle 7">
            <a:extLst>
              <a:ext uri="{FF2B5EF4-FFF2-40B4-BE49-F238E27FC236}">
                <a16:creationId xmlns:a16="http://schemas.microsoft.com/office/drawing/2014/main" id="{04DE0F02-2072-D3F5-FEE2-E887BE97A99E}"/>
              </a:ext>
            </a:extLst>
          </p:cNvPr>
          <p:cNvSpPr/>
          <p:nvPr/>
        </p:nvSpPr>
        <p:spPr>
          <a:xfrm>
            <a:off x="12801600" y="7794702"/>
            <a:ext cx="1750741" cy="33453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198" y="2032873"/>
            <a:ext cx="6170771"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Team Introduction</a:t>
            </a:r>
            <a:endParaRPr lang="en-US" sz="4850" dirty="0"/>
          </a:p>
        </p:txBody>
      </p:sp>
      <p:sp>
        <p:nvSpPr>
          <p:cNvPr id="4" name="Shape 1"/>
          <p:cNvSpPr/>
          <p:nvPr/>
        </p:nvSpPr>
        <p:spPr>
          <a:xfrm>
            <a:off x="6350198" y="3174325"/>
            <a:ext cx="3584853" cy="3022402"/>
          </a:xfrm>
          <a:prstGeom prst="roundRect">
            <a:avLst>
              <a:gd name="adj" fmla="val 3430"/>
            </a:avLst>
          </a:prstGeom>
          <a:solidFill>
            <a:srgbClr val="003180"/>
          </a:solidFill>
          <a:ln w="15240">
            <a:solidFill>
              <a:srgbClr val="194A99"/>
            </a:solidFill>
            <a:prstDash val="solid"/>
          </a:ln>
        </p:spPr>
        <p:txBody>
          <a:bodyPr/>
          <a:lstStyle/>
          <a:p>
            <a:endParaRPr lang="en-IN"/>
          </a:p>
        </p:txBody>
      </p:sp>
      <p:sp>
        <p:nvSpPr>
          <p:cNvPr id="5" name="Text 2"/>
          <p:cNvSpPr/>
          <p:nvPr/>
        </p:nvSpPr>
        <p:spPr>
          <a:xfrm>
            <a:off x="6612255" y="3436382"/>
            <a:ext cx="3060740" cy="771049"/>
          </a:xfrm>
          <a:prstGeom prst="rect">
            <a:avLst/>
          </a:prstGeom>
          <a:noFill/>
          <a:ln/>
        </p:spPr>
        <p:txBody>
          <a:bodyPr wrap="squar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Fanish Pandey (Team Leader)</a:t>
            </a:r>
          </a:p>
          <a:p>
            <a:pPr marL="0" indent="0" algn="l">
              <a:lnSpc>
                <a:spcPts val="3000"/>
              </a:lnSpc>
              <a:buNone/>
            </a:pPr>
            <a:endParaRPr lang="en-US" sz="2400" dirty="0"/>
          </a:p>
        </p:txBody>
      </p:sp>
      <p:sp>
        <p:nvSpPr>
          <p:cNvPr id="6" name="Text 3"/>
          <p:cNvSpPr/>
          <p:nvPr/>
        </p:nvSpPr>
        <p:spPr>
          <a:xfrm>
            <a:off x="6612255" y="4355425"/>
            <a:ext cx="3060740" cy="1579245"/>
          </a:xfrm>
          <a:prstGeom prst="rect">
            <a:avLst/>
          </a:prstGeom>
          <a:noFill/>
          <a:ln/>
        </p:spPr>
        <p:txBody>
          <a:bodyPr wrap="square" lIns="0" tIns="0" rIns="0" bIns="0" rtlCol="0" anchor="t"/>
          <a:lstStyle/>
          <a:p>
            <a:pPr marL="0" indent="0" algn="l">
              <a:lnSpc>
                <a:spcPts val="3100"/>
              </a:lnSpc>
              <a:buNone/>
            </a:pPr>
            <a:r>
              <a:rPr lang="en-US" sz="1900" dirty="0" err="1">
                <a:solidFill>
                  <a:srgbClr val="E2E6E9"/>
                </a:solidFill>
                <a:latin typeface="Merriweather" pitchFamily="34" charset="0"/>
              </a:rPr>
              <a:t>B.Tech</a:t>
            </a:r>
            <a:r>
              <a:rPr lang="en-US" sz="1900" dirty="0">
                <a:solidFill>
                  <a:srgbClr val="E2E6E9"/>
                </a:solidFill>
                <a:latin typeface="Merriweather" pitchFamily="34" charset="0"/>
              </a:rPr>
              <a:t> (CSE)</a:t>
            </a:r>
          </a:p>
          <a:p>
            <a:pPr marL="0" indent="0" algn="l">
              <a:lnSpc>
                <a:spcPts val="3100"/>
              </a:lnSpc>
              <a:buNone/>
            </a:pPr>
            <a:r>
              <a:rPr lang="en-US" sz="1900" dirty="0">
                <a:solidFill>
                  <a:srgbClr val="E2E6E9"/>
                </a:solidFill>
                <a:latin typeface="Merriweather" pitchFamily="34" charset="0"/>
              </a:rPr>
              <a:t>Core: Data Science</a:t>
            </a:r>
          </a:p>
          <a:p>
            <a:pPr marL="0" indent="0" algn="l">
              <a:lnSpc>
                <a:spcPts val="3100"/>
              </a:lnSpc>
              <a:buNone/>
            </a:pPr>
            <a:r>
              <a:rPr lang="en-US" sz="1900" dirty="0">
                <a:solidFill>
                  <a:srgbClr val="E2E6E9"/>
                </a:solidFill>
                <a:latin typeface="Merriweather" pitchFamily="34" charset="0"/>
              </a:rPr>
              <a:t>Reg No. - 12102636</a:t>
            </a:r>
            <a:endParaRPr lang="en-US" sz="1900" dirty="0"/>
          </a:p>
        </p:txBody>
      </p:sp>
      <p:sp>
        <p:nvSpPr>
          <p:cNvPr id="7" name="Shape 4"/>
          <p:cNvSpPr/>
          <p:nvPr/>
        </p:nvSpPr>
        <p:spPr>
          <a:xfrm>
            <a:off x="10181868" y="3174325"/>
            <a:ext cx="3584853" cy="3022402"/>
          </a:xfrm>
          <a:prstGeom prst="roundRect">
            <a:avLst>
              <a:gd name="adj" fmla="val 3430"/>
            </a:avLst>
          </a:prstGeom>
          <a:solidFill>
            <a:srgbClr val="003180"/>
          </a:solidFill>
          <a:ln w="15240">
            <a:solidFill>
              <a:srgbClr val="194A99"/>
            </a:solidFill>
            <a:prstDash val="solid"/>
          </a:ln>
        </p:spPr>
        <p:txBody>
          <a:bodyPr/>
          <a:lstStyle/>
          <a:p>
            <a:endParaRPr lang="en-IN"/>
          </a:p>
        </p:txBody>
      </p:sp>
      <p:sp>
        <p:nvSpPr>
          <p:cNvPr id="8" name="Text 5"/>
          <p:cNvSpPr/>
          <p:nvPr/>
        </p:nvSpPr>
        <p:spPr>
          <a:xfrm>
            <a:off x="10443924" y="3436382"/>
            <a:ext cx="3060740"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Ayush Kumar Rai</a:t>
            </a:r>
          </a:p>
          <a:p>
            <a:pPr marL="0" indent="0" algn="l">
              <a:lnSpc>
                <a:spcPts val="3000"/>
              </a:lnSpc>
              <a:buNone/>
            </a:pPr>
            <a:r>
              <a:rPr lang="en-US" sz="2400" dirty="0">
                <a:solidFill>
                  <a:srgbClr val="E2E6E9"/>
                </a:solidFill>
                <a:latin typeface="Merriweather" pitchFamily="34" charset="0"/>
              </a:rPr>
              <a:t>(Team Member)</a:t>
            </a:r>
            <a:endParaRPr lang="en-US" sz="2400" dirty="0"/>
          </a:p>
        </p:txBody>
      </p:sp>
      <p:sp>
        <p:nvSpPr>
          <p:cNvPr id="9" name="Text 6"/>
          <p:cNvSpPr/>
          <p:nvPr/>
        </p:nvSpPr>
        <p:spPr>
          <a:xfrm>
            <a:off x="10443924" y="3969901"/>
            <a:ext cx="3060740" cy="1579245"/>
          </a:xfrm>
          <a:prstGeom prst="rect">
            <a:avLst/>
          </a:prstGeom>
          <a:noFill/>
          <a:ln/>
        </p:spPr>
        <p:txBody>
          <a:bodyPr wrap="square" lIns="0" tIns="0" rIns="0" bIns="0" rtlCol="0" anchor="t"/>
          <a:lstStyle/>
          <a:p>
            <a:pPr marL="0" indent="0" algn="l">
              <a:lnSpc>
                <a:spcPts val="3100"/>
              </a:lnSpc>
              <a:buNone/>
            </a:pPr>
            <a:endParaRPr lang="en-US" sz="1900" dirty="0">
              <a:solidFill>
                <a:srgbClr val="E2E6E9"/>
              </a:solidFill>
              <a:latin typeface="Merriweather" pitchFamily="34" charset="0"/>
            </a:endParaRPr>
          </a:p>
          <a:p>
            <a:pPr marL="0" indent="0" algn="l">
              <a:lnSpc>
                <a:spcPts val="3100"/>
              </a:lnSpc>
              <a:buNone/>
            </a:pPr>
            <a:r>
              <a:rPr lang="en-US" sz="1900" dirty="0" err="1">
                <a:solidFill>
                  <a:srgbClr val="E2E6E9"/>
                </a:solidFill>
                <a:latin typeface="Merriweather" pitchFamily="34" charset="0"/>
              </a:rPr>
              <a:t>B.Tech</a:t>
            </a:r>
            <a:r>
              <a:rPr lang="en-US" sz="1900" dirty="0">
                <a:solidFill>
                  <a:srgbClr val="E2E6E9"/>
                </a:solidFill>
                <a:latin typeface="Merriweather" pitchFamily="34" charset="0"/>
              </a:rPr>
              <a:t> (CSE)</a:t>
            </a:r>
          </a:p>
          <a:p>
            <a:pPr marL="0" indent="0" algn="l">
              <a:lnSpc>
                <a:spcPts val="3100"/>
              </a:lnSpc>
              <a:buNone/>
            </a:pPr>
            <a:r>
              <a:rPr lang="en-US" sz="1900" dirty="0">
                <a:solidFill>
                  <a:srgbClr val="E2E6E9"/>
                </a:solidFill>
                <a:latin typeface="Merriweather" pitchFamily="34" charset="0"/>
              </a:rPr>
              <a:t>Core: Full Stack Development</a:t>
            </a:r>
          </a:p>
          <a:p>
            <a:pPr marL="0" indent="0" algn="l">
              <a:lnSpc>
                <a:spcPts val="3100"/>
              </a:lnSpc>
              <a:buNone/>
            </a:pPr>
            <a:r>
              <a:rPr lang="en-US" sz="1900" dirty="0">
                <a:solidFill>
                  <a:srgbClr val="E2E6E9"/>
                </a:solidFill>
                <a:latin typeface="Merriweather" pitchFamily="34" charset="0"/>
              </a:rPr>
              <a:t>Reg No. - 12020794</a:t>
            </a:r>
            <a:endParaRPr lang="en-US" sz="1900" dirty="0"/>
          </a:p>
        </p:txBody>
      </p:sp>
      <p:sp>
        <p:nvSpPr>
          <p:cNvPr id="10" name="Rectangle 9">
            <a:extLst>
              <a:ext uri="{FF2B5EF4-FFF2-40B4-BE49-F238E27FC236}">
                <a16:creationId xmlns:a16="http://schemas.microsoft.com/office/drawing/2014/main" id="{251439D7-5276-72CB-3E81-E190A81285BB}"/>
              </a:ext>
            </a:extLst>
          </p:cNvPr>
          <p:cNvSpPr/>
          <p:nvPr/>
        </p:nvSpPr>
        <p:spPr>
          <a:xfrm>
            <a:off x="12801600" y="7794702"/>
            <a:ext cx="1750741" cy="33453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2529245"/>
            <a:ext cx="6170771"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Thank You &amp; Q&amp;A</a:t>
            </a:r>
            <a:endParaRPr lang="en-US" sz="4850" dirty="0"/>
          </a:p>
        </p:txBody>
      </p:sp>
      <p:sp>
        <p:nvSpPr>
          <p:cNvPr id="4" name="Text 1"/>
          <p:cNvSpPr/>
          <p:nvPr/>
        </p:nvSpPr>
        <p:spPr>
          <a:xfrm>
            <a:off x="863798" y="3670697"/>
            <a:ext cx="74164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Contact us:</a:t>
            </a:r>
            <a:endParaRPr lang="en-US" sz="1900" dirty="0"/>
          </a:p>
        </p:txBody>
      </p:sp>
      <p:sp>
        <p:nvSpPr>
          <p:cNvPr id="5" name="Text 2"/>
          <p:cNvSpPr/>
          <p:nvPr/>
        </p:nvSpPr>
        <p:spPr>
          <a:xfrm>
            <a:off x="863798" y="4343162"/>
            <a:ext cx="741640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rPr>
              <a:t>Fanish Pandey</a:t>
            </a:r>
            <a:endParaRPr lang="en-US" sz="1900" dirty="0"/>
          </a:p>
        </p:txBody>
      </p:sp>
      <p:sp>
        <p:nvSpPr>
          <p:cNvPr id="6" name="Text 3"/>
          <p:cNvSpPr/>
          <p:nvPr/>
        </p:nvSpPr>
        <p:spPr>
          <a:xfrm>
            <a:off x="863798" y="4824293"/>
            <a:ext cx="741640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rPr>
              <a:t>Ayush Kumar Rai</a:t>
            </a:r>
            <a:endParaRPr lang="en-US" sz="1900" dirty="0"/>
          </a:p>
        </p:txBody>
      </p:sp>
      <p:sp>
        <p:nvSpPr>
          <p:cNvPr id="7" name="Text 4"/>
          <p:cNvSpPr/>
          <p:nvPr/>
        </p:nvSpPr>
        <p:spPr>
          <a:xfrm>
            <a:off x="863798" y="5305425"/>
            <a:ext cx="7416403" cy="972712"/>
          </a:xfrm>
          <a:prstGeom prst="rect">
            <a:avLst/>
          </a:prstGeom>
          <a:noFill/>
          <a:ln/>
        </p:spPr>
        <p:txBody>
          <a:bodyPr wrap="none" lIns="0" tIns="0" rIns="0" bIns="0" rtlCol="0" anchor="t"/>
          <a:lstStyle/>
          <a:p>
            <a:pPr marL="342900" indent="-342900" algn="l">
              <a:lnSpc>
                <a:spcPts val="3100"/>
              </a:lnSpc>
              <a:buSzPct val="100000"/>
              <a:buChar char="•"/>
            </a:pPr>
            <a:r>
              <a:rPr lang="en-US" sz="1900" u="sng" dirty="0">
                <a:solidFill>
                  <a:srgbClr val="609DFF"/>
                </a:solidFill>
                <a:latin typeface="Merriweather" pitchFamily="34" charset="0"/>
                <a:ea typeface="Merriweather" pitchFamily="34" charset="-122"/>
                <a:cs typeface="Merriweather" pitchFamily="34" charset="-120"/>
                <a:hlinkClick r:id="rId4"/>
              </a:rPr>
              <a:t>GitHub Repository</a:t>
            </a:r>
            <a:r>
              <a:rPr lang="en-US" sz="1900" u="sng" dirty="0">
                <a:solidFill>
                  <a:srgbClr val="609DFF"/>
                </a:solidFill>
                <a:latin typeface="Merriweather" pitchFamily="34" charset="0"/>
                <a:ea typeface="Merriweather" pitchFamily="34" charset="-122"/>
                <a:cs typeface="Merriweather" pitchFamily="34" charset="-120"/>
              </a:rPr>
              <a:t> </a:t>
            </a:r>
          </a:p>
          <a:p>
            <a:pPr marL="342900" indent="-342900" algn="l">
              <a:lnSpc>
                <a:spcPts val="3100"/>
              </a:lnSpc>
              <a:buSzPct val="100000"/>
              <a:buChar char="•"/>
            </a:pPr>
            <a:r>
              <a:rPr lang="en-US" sz="1900" u="sng" dirty="0">
                <a:solidFill>
                  <a:srgbClr val="609DFF"/>
                </a:solidFill>
                <a:latin typeface="Merriweather" pitchFamily="34" charset="0"/>
                <a:ea typeface="Merriweather" pitchFamily="34" charset="-122"/>
                <a:cs typeface="Merriweather" pitchFamily="34" charset="-120"/>
                <a:hlinkClick r:id="rId5"/>
              </a:rPr>
              <a:t>Project Link</a:t>
            </a:r>
            <a:endParaRPr lang="en-US" sz="1900" u="sng" dirty="0">
              <a:solidFill>
                <a:srgbClr val="609DFF"/>
              </a:solidFill>
              <a:latin typeface="Merriweather" pitchFamily="34" charset="0"/>
              <a:ea typeface="Merriweather" pitchFamily="34" charset="-122"/>
              <a:cs typeface="Merriweather" pitchFamily="34" charset="-120"/>
            </a:endParaRPr>
          </a:p>
          <a:p>
            <a:pPr marL="342900" indent="-342900" algn="l">
              <a:lnSpc>
                <a:spcPts val="3100"/>
              </a:lnSpc>
              <a:buSzPct val="100000"/>
              <a:buChar char="•"/>
            </a:pP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198" y="902256"/>
            <a:ext cx="6170771"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Project Overview</a:t>
            </a:r>
            <a:endParaRPr lang="en-US" sz="4850" dirty="0"/>
          </a:p>
        </p:txBody>
      </p:sp>
      <p:sp>
        <p:nvSpPr>
          <p:cNvPr id="4" name="Shape 1"/>
          <p:cNvSpPr/>
          <p:nvPr/>
        </p:nvSpPr>
        <p:spPr>
          <a:xfrm>
            <a:off x="6350198" y="2043708"/>
            <a:ext cx="555308" cy="555308"/>
          </a:xfrm>
          <a:prstGeom prst="roundRect">
            <a:avLst>
              <a:gd name="adj" fmla="val 18669"/>
            </a:avLst>
          </a:prstGeom>
          <a:solidFill>
            <a:srgbClr val="003180"/>
          </a:solidFill>
          <a:ln w="15240">
            <a:solidFill>
              <a:srgbClr val="194A99"/>
            </a:solidFill>
            <a:prstDash val="solid"/>
          </a:ln>
        </p:spPr>
        <p:txBody>
          <a:bodyPr/>
          <a:lstStyle/>
          <a:p>
            <a:endParaRPr lang="en-IN"/>
          </a:p>
        </p:txBody>
      </p:sp>
      <p:sp>
        <p:nvSpPr>
          <p:cNvPr id="5" name="Text 2"/>
          <p:cNvSpPr/>
          <p:nvPr/>
        </p:nvSpPr>
        <p:spPr>
          <a:xfrm>
            <a:off x="7152323" y="2128480"/>
            <a:ext cx="2751892"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Goal</a:t>
            </a:r>
            <a:endParaRPr lang="en-US" sz="2400" dirty="0"/>
          </a:p>
        </p:txBody>
      </p:sp>
      <p:sp>
        <p:nvSpPr>
          <p:cNvPr id="6" name="Text 3"/>
          <p:cNvSpPr/>
          <p:nvPr/>
        </p:nvSpPr>
        <p:spPr>
          <a:xfrm>
            <a:off x="7152323" y="2661999"/>
            <a:ext cx="2751892" cy="1974056"/>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To develop a SMART Project providing real-time analysis and prediction of student’s mental health status.</a:t>
            </a:r>
            <a:endParaRPr lang="en-US" sz="1900" dirty="0"/>
          </a:p>
        </p:txBody>
      </p:sp>
      <p:sp>
        <p:nvSpPr>
          <p:cNvPr id="7" name="Shape 4"/>
          <p:cNvSpPr/>
          <p:nvPr/>
        </p:nvSpPr>
        <p:spPr>
          <a:xfrm>
            <a:off x="10212705" y="2043708"/>
            <a:ext cx="555308" cy="555308"/>
          </a:xfrm>
          <a:prstGeom prst="roundRect">
            <a:avLst>
              <a:gd name="adj" fmla="val 18669"/>
            </a:avLst>
          </a:prstGeom>
          <a:solidFill>
            <a:srgbClr val="003180"/>
          </a:solidFill>
          <a:ln w="15240">
            <a:solidFill>
              <a:srgbClr val="194A99"/>
            </a:solidFill>
            <a:prstDash val="solid"/>
          </a:ln>
        </p:spPr>
        <p:txBody>
          <a:bodyPr/>
          <a:lstStyle/>
          <a:p>
            <a:endParaRPr lang="en-IN"/>
          </a:p>
        </p:txBody>
      </p:sp>
      <p:sp>
        <p:nvSpPr>
          <p:cNvPr id="8" name="Text 5"/>
          <p:cNvSpPr/>
          <p:nvPr/>
        </p:nvSpPr>
        <p:spPr>
          <a:xfrm>
            <a:off x="11014829" y="2128480"/>
            <a:ext cx="2751892"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Scope</a:t>
            </a:r>
            <a:endParaRPr lang="en-US" sz="2400" dirty="0"/>
          </a:p>
        </p:txBody>
      </p:sp>
      <p:sp>
        <p:nvSpPr>
          <p:cNvPr id="9" name="Text 6"/>
          <p:cNvSpPr/>
          <p:nvPr/>
        </p:nvSpPr>
        <p:spPr>
          <a:xfrm>
            <a:off x="11014829" y="2661999"/>
            <a:ext cx="2751892" cy="2763679"/>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Includes data exploration, predictive modeling, and generating actionable insights for educational institutions.</a:t>
            </a:r>
            <a:endParaRPr lang="en-US" sz="1900" dirty="0"/>
          </a:p>
        </p:txBody>
      </p:sp>
      <p:sp>
        <p:nvSpPr>
          <p:cNvPr id="10" name="Shape 7"/>
          <p:cNvSpPr/>
          <p:nvPr/>
        </p:nvSpPr>
        <p:spPr>
          <a:xfrm>
            <a:off x="6350198" y="5919311"/>
            <a:ext cx="555308" cy="555308"/>
          </a:xfrm>
          <a:prstGeom prst="roundRect">
            <a:avLst>
              <a:gd name="adj" fmla="val 18669"/>
            </a:avLst>
          </a:prstGeom>
          <a:solidFill>
            <a:srgbClr val="003180"/>
          </a:solidFill>
          <a:ln w="15240">
            <a:solidFill>
              <a:srgbClr val="194A99"/>
            </a:solidFill>
            <a:prstDash val="solid"/>
          </a:ln>
        </p:spPr>
        <p:txBody>
          <a:bodyPr/>
          <a:lstStyle/>
          <a:p>
            <a:endParaRPr lang="en-IN"/>
          </a:p>
        </p:txBody>
      </p:sp>
      <p:sp>
        <p:nvSpPr>
          <p:cNvPr id="11" name="Text 8"/>
          <p:cNvSpPr/>
          <p:nvPr/>
        </p:nvSpPr>
        <p:spPr>
          <a:xfrm>
            <a:off x="7152323" y="6004084"/>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Impact</a:t>
            </a:r>
            <a:endParaRPr lang="en-US" sz="2400" dirty="0"/>
          </a:p>
        </p:txBody>
      </p:sp>
      <p:sp>
        <p:nvSpPr>
          <p:cNvPr id="12" name="Text 9"/>
          <p:cNvSpPr/>
          <p:nvPr/>
        </p:nvSpPr>
        <p:spPr>
          <a:xfrm>
            <a:off x="7152323" y="6537603"/>
            <a:ext cx="6614279"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Enable early intervention and improve student well-being by leveraging data-driven strategies.</a:t>
            </a:r>
            <a:endParaRPr lang="en-US" sz="1900" dirty="0"/>
          </a:p>
        </p:txBody>
      </p:sp>
      <p:sp>
        <p:nvSpPr>
          <p:cNvPr id="13" name="Rectangle 12">
            <a:extLst>
              <a:ext uri="{FF2B5EF4-FFF2-40B4-BE49-F238E27FC236}">
                <a16:creationId xmlns:a16="http://schemas.microsoft.com/office/drawing/2014/main" id="{CDAC4B5D-A4AC-5BBA-4536-8D010D551A89}"/>
              </a:ext>
            </a:extLst>
          </p:cNvPr>
          <p:cNvSpPr/>
          <p:nvPr/>
        </p:nvSpPr>
        <p:spPr>
          <a:xfrm>
            <a:off x="12801600" y="7805853"/>
            <a:ext cx="1750741" cy="33453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3798" y="1813679"/>
            <a:ext cx="6170771"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Problem Statement</a:t>
            </a:r>
            <a:endParaRPr lang="en-US" sz="4850" dirty="0"/>
          </a:p>
        </p:txBody>
      </p:sp>
      <p:sp>
        <p:nvSpPr>
          <p:cNvPr id="3" name="Text 1"/>
          <p:cNvSpPr/>
          <p:nvPr/>
        </p:nvSpPr>
        <p:spPr>
          <a:xfrm>
            <a:off x="863798" y="3201948"/>
            <a:ext cx="2774037" cy="771049"/>
          </a:xfrm>
          <a:prstGeom prst="rect">
            <a:avLst/>
          </a:prstGeom>
          <a:noFill/>
          <a:ln/>
        </p:spPr>
        <p:txBody>
          <a:bodyPr wrap="squar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Rising Mental Health Issues</a:t>
            </a:r>
            <a:endParaRPr lang="en-US" sz="2400" dirty="0"/>
          </a:p>
        </p:txBody>
      </p:sp>
      <p:sp>
        <p:nvSpPr>
          <p:cNvPr id="4" name="Text 2"/>
          <p:cNvSpPr/>
          <p:nvPr/>
        </p:nvSpPr>
        <p:spPr>
          <a:xfrm>
            <a:off x="863798" y="4219813"/>
            <a:ext cx="2774037" cy="1579245"/>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Student populations are facing growing rates of anxiety, depression, and stress.</a:t>
            </a:r>
            <a:endParaRPr lang="en-US" sz="1900" dirty="0"/>
          </a:p>
        </p:txBody>
      </p:sp>
      <p:sp>
        <p:nvSpPr>
          <p:cNvPr id="5" name="Text 3"/>
          <p:cNvSpPr/>
          <p:nvPr/>
        </p:nvSpPr>
        <p:spPr>
          <a:xfrm>
            <a:off x="4247674" y="3201948"/>
            <a:ext cx="2774037"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Data Gaps</a:t>
            </a:r>
            <a:endParaRPr lang="en-US" sz="2400" dirty="0"/>
          </a:p>
        </p:txBody>
      </p:sp>
      <p:sp>
        <p:nvSpPr>
          <p:cNvPr id="6" name="Text 4"/>
          <p:cNvSpPr/>
          <p:nvPr/>
        </p:nvSpPr>
        <p:spPr>
          <a:xfrm>
            <a:off x="4247674" y="3834289"/>
            <a:ext cx="2774037" cy="1974056"/>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There is a lack of comprehensive, data-driven insights for targeted mental health support.</a:t>
            </a:r>
            <a:endParaRPr lang="en-US" sz="1900" dirty="0"/>
          </a:p>
        </p:txBody>
      </p:sp>
      <p:sp>
        <p:nvSpPr>
          <p:cNvPr id="7" name="Text 5"/>
          <p:cNvSpPr/>
          <p:nvPr/>
        </p:nvSpPr>
        <p:spPr>
          <a:xfrm>
            <a:off x="7631549" y="3201948"/>
            <a:ext cx="2774037"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Predictive Needs</a:t>
            </a:r>
            <a:endParaRPr lang="en-US" sz="2400" dirty="0"/>
          </a:p>
        </p:txBody>
      </p:sp>
      <p:sp>
        <p:nvSpPr>
          <p:cNvPr id="8" name="Text 6"/>
          <p:cNvSpPr/>
          <p:nvPr/>
        </p:nvSpPr>
        <p:spPr>
          <a:xfrm>
            <a:off x="7631549" y="3834289"/>
            <a:ext cx="2774037" cy="1974056"/>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Institutions require tools that proactively identify at-risk students before crises develop.</a:t>
            </a:r>
            <a:endParaRPr lang="en-US" sz="1900" dirty="0"/>
          </a:p>
        </p:txBody>
      </p:sp>
      <p:sp>
        <p:nvSpPr>
          <p:cNvPr id="9" name="Text 7"/>
          <p:cNvSpPr/>
          <p:nvPr/>
        </p:nvSpPr>
        <p:spPr>
          <a:xfrm>
            <a:off x="11015424" y="3201948"/>
            <a:ext cx="2774037" cy="771049"/>
          </a:xfrm>
          <a:prstGeom prst="rect">
            <a:avLst/>
          </a:prstGeom>
          <a:noFill/>
          <a:ln/>
        </p:spPr>
        <p:txBody>
          <a:bodyPr wrap="squar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Resource Limitations</a:t>
            </a:r>
            <a:endParaRPr lang="en-US" sz="2400" dirty="0"/>
          </a:p>
        </p:txBody>
      </p:sp>
      <p:sp>
        <p:nvSpPr>
          <p:cNvPr id="10" name="Text 8"/>
          <p:cNvSpPr/>
          <p:nvPr/>
        </p:nvSpPr>
        <p:spPr>
          <a:xfrm>
            <a:off x="11015424" y="4219813"/>
            <a:ext cx="2774037" cy="1974056"/>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Restrained mental health resources necessitate efficient and scalable intervention methods.</a:t>
            </a:r>
            <a:endParaRPr lang="en-US" sz="1900" dirty="0"/>
          </a:p>
        </p:txBody>
      </p:sp>
      <p:sp>
        <p:nvSpPr>
          <p:cNvPr id="11" name="Rectangle 10">
            <a:extLst>
              <a:ext uri="{FF2B5EF4-FFF2-40B4-BE49-F238E27FC236}">
                <a16:creationId xmlns:a16="http://schemas.microsoft.com/office/drawing/2014/main" id="{B3BD5DE0-DD2C-7B4B-D5DF-C4EC51D8D7FF}"/>
              </a:ext>
            </a:extLst>
          </p:cNvPr>
          <p:cNvSpPr/>
          <p:nvPr/>
        </p:nvSpPr>
        <p:spPr>
          <a:xfrm>
            <a:off x="12801600" y="7794702"/>
            <a:ext cx="1750741" cy="33453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1623" y="662107"/>
            <a:ext cx="5966341" cy="745688"/>
          </a:xfrm>
          <a:prstGeom prst="rect">
            <a:avLst/>
          </a:prstGeom>
          <a:noFill/>
          <a:ln/>
        </p:spPr>
        <p:txBody>
          <a:bodyPr wrap="none" lIns="0" tIns="0" rIns="0" bIns="0" rtlCol="0" anchor="t"/>
          <a:lstStyle/>
          <a:p>
            <a:pPr marL="0" indent="0" algn="l">
              <a:lnSpc>
                <a:spcPts val="5850"/>
              </a:lnSpc>
              <a:buNone/>
            </a:pPr>
            <a:r>
              <a:rPr lang="en-US" sz="4650" dirty="0">
                <a:solidFill>
                  <a:srgbClr val="F5F0F0"/>
                </a:solidFill>
                <a:latin typeface="Merriweather" pitchFamily="34" charset="0"/>
                <a:ea typeface="Merriweather" pitchFamily="34" charset="-122"/>
                <a:cs typeface="Merriweather" pitchFamily="34" charset="-120"/>
              </a:rPr>
              <a:t>Dataset Description</a:t>
            </a:r>
            <a:endParaRPr lang="en-US" sz="4650" dirty="0"/>
          </a:p>
        </p:txBody>
      </p:sp>
      <p:sp>
        <p:nvSpPr>
          <p:cNvPr id="4" name="Shape 1"/>
          <p:cNvSpPr/>
          <p:nvPr/>
        </p:nvSpPr>
        <p:spPr>
          <a:xfrm>
            <a:off x="6321623" y="1765697"/>
            <a:ext cx="7473553" cy="5801678"/>
          </a:xfrm>
          <a:prstGeom prst="roundRect">
            <a:avLst>
              <a:gd name="adj" fmla="val 1728"/>
            </a:avLst>
          </a:prstGeom>
          <a:noFill/>
          <a:ln w="7620">
            <a:solidFill>
              <a:srgbClr val="FFFFFF">
                <a:alpha val="24000"/>
              </a:srgbClr>
            </a:solidFill>
            <a:prstDash val="solid"/>
          </a:ln>
        </p:spPr>
        <p:txBody>
          <a:bodyPr/>
          <a:lstStyle/>
          <a:p>
            <a:endParaRPr lang="en-IN"/>
          </a:p>
        </p:txBody>
      </p:sp>
      <p:sp>
        <p:nvSpPr>
          <p:cNvPr id="5" name="Shape 2"/>
          <p:cNvSpPr/>
          <p:nvPr/>
        </p:nvSpPr>
        <p:spPr>
          <a:xfrm>
            <a:off x="6329243" y="1773317"/>
            <a:ext cx="7458313" cy="1064895"/>
          </a:xfrm>
          <a:prstGeom prst="rect">
            <a:avLst/>
          </a:prstGeom>
          <a:solidFill>
            <a:srgbClr val="FFFFFF">
              <a:alpha val="4000"/>
            </a:srgbClr>
          </a:solidFill>
          <a:ln/>
        </p:spPr>
        <p:txBody>
          <a:bodyPr/>
          <a:lstStyle/>
          <a:p>
            <a:endParaRPr lang="en-IN"/>
          </a:p>
        </p:txBody>
      </p:sp>
      <p:sp>
        <p:nvSpPr>
          <p:cNvPr id="6" name="Text 3"/>
          <p:cNvSpPr/>
          <p:nvPr/>
        </p:nvSpPr>
        <p:spPr>
          <a:xfrm>
            <a:off x="6567845" y="1924050"/>
            <a:ext cx="3248144" cy="381714"/>
          </a:xfrm>
          <a:prstGeom prst="rect">
            <a:avLst/>
          </a:prstGeom>
          <a:noFill/>
          <a:ln/>
        </p:spPr>
        <p:txBody>
          <a:bodyPr wrap="none" lIns="0" tIns="0" rIns="0" bIns="0" rtlCol="0" anchor="t"/>
          <a:lstStyle/>
          <a:p>
            <a:pPr marL="0" indent="0" algn="l">
              <a:lnSpc>
                <a:spcPts val="3000"/>
              </a:lnSpc>
              <a:buNone/>
            </a:pPr>
            <a:r>
              <a:rPr lang="en-US" sz="1850" b="1" dirty="0">
                <a:solidFill>
                  <a:srgbClr val="E2E6E9"/>
                </a:solidFill>
                <a:latin typeface="Merriweather" pitchFamily="34" charset="0"/>
                <a:ea typeface="Merriweather" pitchFamily="34" charset="-122"/>
                <a:cs typeface="Merriweather" pitchFamily="34" charset="-120"/>
              </a:rPr>
              <a:t>Source</a:t>
            </a:r>
            <a:endParaRPr lang="en-US" sz="1850" dirty="0"/>
          </a:p>
        </p:txBody>
      </p:sp>
      <p:sp>
        <p:nvSpPr>
          <p:cNvPr id="7" name="Text 4"/>
          <p:cNvSpPr/>
          <p:nvPr/>
        </p:nvSpPr>
        <p:spPr>
          <a:xfrm>
            <a:off x="10300811" y="1924050"/>
            <a:ext cx="3248144" cy="763429"/>
          </a:xfrm>
          <a:prstGeom prst="rect">
            <a:avLst/>
          </a:prstGeom>
          <a:noFill/>
          <a:ln/>
        </p:spPr>
        <p:txBody>
          <a:bodyPr wrap="square" lIns="0" tIns="0" rIns="0" bIns="0" rtlCol="0" anchor="t"/>
          <a:lstStyle/>
          <a:p>
            <a:pPr marL="0" indent="0" algn="l">
              <a:lnSpc>
                <a:spcPts val="3000"/>
              </a:lnSpc>
              <a:buNone/>
            </a:pPr>
            <a:r>
              <a:rPr lang="en-US" sz="1850" dirty="0">
                <a:solidFill>
                  <a:srgbClr val="E2E6E9"/>
                </a:solidFill>
                <a:latin typeface="Merriweather" pitchFamily="34" charset="0"/>
                <a:ea typeface="Merriweather" pitchFamily="34" charset="-122"/>
                <a:cs typeface="Merriweather" pitchFamily="34" charset="-120"/>
              </a:rPr>
              <a:t>University Student Survey Dataset</a:t>
            </a:r>
            <a:endParaRPr lang="en-US" sz="1850" dirty="0"/>
          </a:p>
        </p:txBody>
      </p:sp>
      <p:sp>
        <p:nvSpPr>
          <p:cNvPr id="8" name="Shape 5"/>
          <p:cNvSpPr/>
          <p:nvPr/>
        </p:nvSpPr>
        <p:spPr>
          <a:xfrm>
            <a:off x="6329243" y="2838212"/>
            <a:ext cx="7458313" cy="1446609"/>
          </a:xfrm>
          <a:prstGeom prst="rect">
            <a:avLst/>
          </a:prstGeom>
          <a:solidFill>
            <a:srgbClr val="000000">
              <a:alpha val="4000"/>
            </a:srgbClr>
          </a:solidFill>
          <a:ln/>
        </p:spPr>
        <p:txBody>
          <a:bodyPr/>
          <a:lstStyle/>
          <a:p>
            <a:endParaRPr lang="en-IN"/>
          </a:p>
        </p:txBody>
      </p:sp>
      <p:sp>
        <p:nvSpPr>
          <p:cNvPr id="9" name="Text 6"/>
          <p:cNvSpPr/>
          <p:nvPr/>
        </p:nvSpPr>
        <p:spPr>
          <a:xfrm>
            <a:off x="6567845" y="2988945"/>
            <a:ext cx="3248144" cy="381714"/>
          </a:xfrm>
          <a:prstGeom prst="rect">
            <a:avLst/>
          </a:prstGeom>
          <a:noFill/>
          <a:ln/>
        </p:spPr>
        <p:txBody>
          <a:bodyPr wrap="none" lIns="0" tIns="0" rIns="0" bIns="0" rtlCol="0" anchor="t"/>
          <a:lstStyle/>
          <a:p>
            <a:pPr marL="0" indent="0" algn="l">
              <a:lnSpc>
                <a:spcPts val="3000"/>
              </a:lnSpc>
              <a:buNone/>
            </a:pPr>
            <a:r>
              <a:rPr lang="en-US" sz="1850" b="1" dirty="0">
                <a:solidFill>
                  <a:srgbClr val="E2E6E9"/>
                </a:solidFill>
                <a:latin typeface="Merriweather" pitchFamily="34" charset="0"/>
                <a:ea typeface="Merriweather" pitchFamily="34" charset="-122"/>
                <a:cs typeface="Merriweather" pitchFamily="34" charset="-120"/>
              </a:rPr>
              <a:t>Size</a:t>
            </a:r>
            <a:endParaRPr lang="en-US" sz="1850" dirty="0"/>
          </a:p>
        </p:txBody>
      </p:sp>
      <p:sp>
        <p:nvSpPr>
          <p:cNvPr id="10" name="Text 7"/>
          <p:cNvSpPr/>
          <p:nvPr/>
        </p:nvSpPr>
        <p:spPr>
          <a:xfrm>
            <a:off x="10300811" y="2854405"/>
            <a:ext cx="3248144" cy="1279684"/>
          </a:xfrm>
          <a:prstGeom prst="rect">
            <a:avLst/>
          </a:prstGeom>
          <a:noFill/>
          <a:ln/>
        </p:spPr>
        <p:txBody>
          <a:bodyPr wrap="square" lIns="0" tIns="0" rIns="0" bIns="0" rtlCol="0" anchor="t"/>
          <a:lstStyle/>
          <a:p>
            <a:pPr marL="0" indent="0" algn="l">
              <a:lnSpc>
                <a:spcPts val="3000"/>
              </a:lnSpc>
              <a:buNone/>
            </a:pPr>
            <a:r>
              <a:rPr lang="en-US" sz="1850" dirty="0">
                <a:solidFill>
                  <a:srgbClr val="E2E6E9"/>
                </a:solidFill>
                <a:latin typeface="Merriweather" pitchFamily="34" charset="0"/>
                <a:ea typeface="Merriweather" pitchFamily="34" charset="-122"/>
                <a:cs typeface="Merriweather" pitchFamily="34" charset="-120"/>
              </a:rPr>
              <a:t>Approximately 1000-1200 student records spanning 2018-2023 from group of dataset for various factors.</a:t>
            </a:r>
            <a:endParaRPr lang="en-US" sz="1850" dirty="0"/>
          </a:p>
        </p:txBody>
      </p:sp>
      <p:sp>
        <p:nvSpPr>
          <p:cNvPr id="11" name="Shape 8"/>
          <p:cNvSpPr/>
          <p:nvPr/>
        </p:nvSpPr>
        <p:spPr>
          <a:xfrm>
            <a:off x="6329243" y="4284821"/>
            <a:ext cx="7458313" cy="1828324"/>
          </a:xfrm>
          <a:prstGeom prst="rect">
            <a:avLst/>
          </a:prstGeom>
          <a:solidFill>
            <a:srgbClr val="FFFFFF">
              <a:alpha val="4000"/>
            </a:srgbClr>
          </a:solidFill>
          <a:ln/>
        </p:spPr>
        <p:txBody>
          <a:bodyPr/>
          <a:lstStyle/>
          <a:p>
            <a:endParaRPr lang="en-IN"/>
          </a:p>
        </p:txBody>
      </p:sp>
      <p:sp>
        <p:nvSpPr>
          <p:cNvPr id="12" name="Text 9"/>
          <p:cNvSpPr/>
          <p:nvPr/>
        </p:nvSpPr>
        <p:spPr>
          <a:xfrm>
            <a:off x="6567845" y="4435554"/>
            <a:ext cx="3248144" cy="381714"/>
          </a:xfrm>
          <a:prstGeom prst="rect">
            <a:avLst/>
          </a:prstGeom>
          <a:noFill/>
          <a:ln/>
        </p:spPr>
        <p:txBody>
          <a:bodyPr wrap="none" lIns="0" tIns="0" rIns="0" bIns="0" rtlCol="0" anchor="t"/>
          <a:lstStyle/>
          <a:p>
            <a:pPr marL="0" indent="0" algn="l">
              <a:lnSpc>
                <a:spcPts val="3000"/>
              </a:lnSpc>
              <a:buNone/>
            </a:pPr>
            <a:r>
              <a:rPr lang="en-US" sz="1850" b="1" dirty="0">
                <a:solidFill>
                  <a:srgbClr val="E2E6E9"/>
                </a:solidFill>
                <a:latin typeface="Merriweather" pitchFamily="34" charset="0"/>
                <a:ea typeface="Merriweather" pitchFamily="34" charset="-122"/>
                <a:cs typeface="Merriweather" pitchFamily="34" charset="-120"/>
              </a:rPr>
              <a:t>Variables</a:t>
            </a:r>
            <a:endParaRPr lang="en-US" sz="1850" dirty="0"/>
          </a:p>
        </p:txBody>
      </p:sp>
      <p:sp>
        <p:nvSpPr>
          <p:cNvPr id="13" name="Text 10"/>
          <p:cNvSpPr/>
          <p:nvPr/>
        </p:nvSpPr>
        <p:spPr>
          <a:xfrm>
            <a:off x="10300811" y="4435554"/>
            <a:ext cx="3248144" cy="1526858"/>
          </a:xfrm>
          <a:prstGeom prst="rect">
            <a:avLst/>
          </a:prstGeom>
          <a:noFill/>
          <a:ln/>
        </p:spPr>
        <p:txBody>
          <a:bodyPr wrap="square" lIns="0" tIns="0" rIns="0" bIns="0" rtlCol="0" anchor="t"/>
          <a:lstStyle/>
          <a:p>
            <a:pPr marL="0" indent="0" algn="l">
              <a:lnSpc>
                <a:spcPts val="3000"/>
              </a:lnSpc>
              <a:buNone/>
            </a:pPr>
            <a:r>
              <a:rPr lang="en-US" sz="1850" dirty="0">
                <a:solidFill>
                  <a:srgbClr val="E2E6E9"/>
                </a:solidFill>
                <a:latin typeface="Merriweather" pitchFamily="34" charset="0"/>
                <a:ea typeface="Merriweather" pitchFamily="34" charset="-122"/>
                <a:cs typeface="Merriweather" pitchFamily="34" charset="-120"/>
              </a:rPr>
              <a:t>Demographics, academic performance, stress indicators, mental health assessments</a:t>
            </a:r>
            <a:endParaRPr lang="en-US" sz="1850" dirty="0"/>
          </a:p>
        </p:txBody>
      </p:sp>
      <p:sp>
        <p:nvSpPr>
          <p:cNvPr id="14" name="Shape 11"/>
          <p:cNvSpPr/>
          <p:nvPr/>
        </p:nvSpPr>
        <p:spPr>
          <a:xfrm>
            <a:off x="6329243" y="6124296"/>
            <a:ext cx="7458313" cy="1446609"/>
          </a:xfrm>
          <a:prstGeom prst="rect">
            <a:avLst/>
          </a:prstGeom>
          <a:solidFill>
            <a:srgbClr val="000000">
              <a:alpha val="4000"/>
            </a:srgbClr>
          </a:solidFill>
          <a:ln/>
        </p:spPr>
        <p:txBody>
          <a:bodyPr/>
          <a:lstStyle/>
          <a:p>
            <a:endParaRPr lang="en-IN"/>
          </a:p>
        </p:txBody>
      </p:sp>
      <p:sp>
        <p:nvSpPr>
          <p:cNvPr id="15" name="Text 12"/>
          <p:cNvSpPr/>
          <p:nvPr/>
        </p:nvSpPr>
        <p:spPr>
          <a:xfrm>
            <a:off x="6567845" y="6263878"/>
            <a:ext cx="3248144" cy="381714"/>
          </a:xfrm>
          <a:prstGeom prst="rect">
            <a:avLst/>
          </a:prstGeom>
          <a:noFill/>
          <a:ln/>
        </p:spPr>
        <p:txBody>
          <a:bodyPr wrap="none" lIns="0" tIns="0" rIns="0" bIns="0" rtlCol="0" anchor="t"/>
          <a:lstStyle/>
          <a:p>
            <a:pPr marL="0" indent="0" algn="l">
              <a:lnSpc>
                <a:spcPts val="3000"/>
              </a:lnSpc>
              <a:buNone/>
            </a:pPr>
            <a:r>
              <a:rPr lang="en-US" sz="1850" b="1" dirty="0">
                <a:solidFill>
                  <a:srgbClr val="E2E6E9"/>
                </a:solidFill>
                <a:latin typeface="Merriweather" pitchFamily="34" charset="0"/>
                <a:ea typeface="Merriweather" pitchFamily="34" charset="-122"/>
                <a:cs typeface="Merriweather" pitchFamily="34" charset="-120"/>
              </a:rPr>
              <a:t>Temporal Range</a:t>
            </a:r>
            <a:endParaRPr lang="en-US" sz="1850" dirty="0"/>
          </a:p>
        </p:txBody>
      </p:sp>
      <p:sp>
        <p:nvSpPr>
          <p:cNvPr id="16" name="Text 13"/>
          <p:cNvSpPr/>
          <p:nvPr/>
        </p:nvSpPr>
        <p:spPr>
          <a:xfrm>
            <a:off x="10300811" y="6263878"/>
            <a:ext cx="3248144" cy="1145143"/>
          </a:xfrm>
          <a:prstGeom prst="rect">
            <a:avLst/>
          </a:prstGeom>
          <a:noFill/>
          <a:ln/>
        </p:spPr>
        <p:txBody>
          <a:bodyPr wrap="square" lIns="0" tIns="0" rIns="0" bIns="0" rtlCol="0" anchor="t"/>
          <a:lstStyle/>
          <a:p>
            <a:pPr marL="0" indent="0" algn="l">
              <a:lnSpc>
                <a:spcPts val="3000"/>
              </a:lnSpc>
              <a:buNone/>
            </a:pPr>
            <a:r>
              <a:rPr lang="en-US" sz="1850" dirty="0">
                <a:solidFill>
                  <a:srgbClr val="E2E6E9"/>
                </a:solidFill>
                <a:latin typeface="Merriweather" pitchFamily="34" charset="0"/>
                <a:ea typeface="Merriweather" pitchFamily="34" charset="-122"/>
                <a:cs typeface="Merriweather" pitchFamily="34" charset="-120"/>
              </a:rPr>
              <a:t>Data collected over five academic years for trend analysis</a:t>
            </a:r>
            <a:endParaRPr lang="en-US" sz="1850" dirty="0"/>
          </a:p>
        </p:txBody>
      </p:sp>
      <p:sp>
        <p:nvSpPr>
          <p:cNvPr id="17" name="Rectangle 16">
            <a:extLst>
              <a:ext uri="{FF2B5EF4-FFF2-40B4-BE49-F238E27FC236}">
                <a16:creationId xmlns:a16="http://schemas.microsoft.com/office/drawing/2014/main" id="{192DEB89-E94B-21B6-30FA-D9BCBCB27C03}"/>
              </a:ext>
            </a:extLst>
          </p:cNvPr>
          <p:cNvSpPr/>
          <p:nvPr/>
        </p:nvSpPr>
        <p:spPr>
          <a:xfrm>
            <a:off x="12801600" y="7794702"/>
            <a:ext cx="1750741" cy="33453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63798" y="2203847"/>
            <a:ext cx="6170771"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Data Preprocessing</a:t>
            </a:r>
            <a:endParaRPr lang="en-US" sz="4850" dirty="0"/>
          </a:p>
        </p:txBody>
      </p:sp>
      <p:sp>
        <p:nvSpPr>
          <p:cNvPr id="3" name="Text 1"/>
          <p:cNvSpPr/>
          <p:nvPr/>
        </p:nvSpPr>
        <p:spPr>
          <a:xfrm>
            <a:off x="863798" y="3592116"/>
            <a:ext cx="3406854"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Missing Data Handling</a:t>
            </a:r>
            <a:endParaRPr lang="en-US" sz="2400" dirty="0"/>
          </a:p>
        </p:txBody>
      </p:sp>
      <p:sp>
        <p:nvSpPr>
          <p:cNvPr id="4" name="Text 2"/>
          <p:cNvSpPr/>
          <p:nvPr/>
        </p:nvSpPr>
        <p:spPr>
          <a:xfrm>
            <a:off x="863798" y="4224457"/>
            <a:ext cx="3898940" cy="1184434"/>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Implemented imputation techniques to fill gaps ensuring dataset completeness.</a:t>
            </a:r>
            <a:endParaRPr lang="en-US" sz="1900" dirty="0"/>
          </a:p>
        </p:txBody>
      </p:sp>
      <p:sp>
        <p:nvSpPr>
          <p:cNvPr id="5" name="Text 3"/>
          <p:cNvSpPr/>
          <p:nvPr/>
        </p:nvSpPr>
        <p:spPr>
          <a:xfrm>
            <a:off x="5372576" y="3592116"/>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Encoding &amp; Scaling</a:t>
            </a:r>
            <a:endParaRPr lang="en-US" sz="2400" dirty="0"/>
          </a:p>
        </p:txBody>
      </p:sp>
      <p:sp>
        <p:nvSpPr>
          <p:cNvPr id="6" name="Text 4"/>
          <p:cNvSpPr/>
          <p:nvPr/>
        </p:nvSpPr>
        <p:spPr>
          <a:xfrm>
            <a:off x="5372576" y="4224457"/>
            <a:ext cx="3898940" cy="1579245"/>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Used one-hot encoding for categorical variables and normalized continuous data for uniformity.</a:t>
            </a:r>
            <a:endParaRPr lang="en-US" sz="1900" dirty="0"/>
          </a:p>
        </p:txBody>
      </p:sp>
      <p:sp>
        <p:nvSpPr>
          <p:cNvPr id="7" name="Text 5"/>
          <p:cNvSpPr/>
          <p:nvPr/>
        </p:nvSpPr>
        <p:spPr>
          <a:xfrm>
            <a:off x="9881354" y="3592116"/>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Outlier Treatment</a:t>
            </a:r>
            <a:endParaRPr lang="en-US" sz="2400" dirty="0"/>
          </a:p>
        </p:txBody>
      </p:sp>
      <p:sp>
        <p:nvSpPr>
          <p:cNvPr id="8" name="Text 6"/>
          <p:cNvSpPr/>
          <p:nvPr/>
        </p:nvSpPr>
        <p:spPr>
          <a:xfrm>
            <a:off x="9881354" y="4224457"/>
            <a:ext cx="3898940" cy="1579245"/>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Detected and addressed anomalies using MAE and RMSE methods to enhance model robustness.</a:t>
            </a:r>
            <a:endParaRPr lang="en-US" sz="1900" dirty="0"/>
          </a:p>
        </p:txBody>
      </p:sp>
      <p:sp>
        <p:nvSpPr>
          <p:cNvPr id="9" name="Rectangle 8">
            <a:extLst>
              <a:ext uri="{FF2B5EF4-FFF2-40B4-BE49-F238E27FC236}">
                <a16:creationId xmlns:a16="http://schemas.microsoft.com/office/drawing/2014/main" id="{8C05A4F5-6FCE-3550-F74C-E35B1D933BD7}"/>
              </a:ext>
            </a:extLst>
          </p:cNvPr>
          <p:cNvSpPr/>
          <p:nvPr/>
        </p:nvSpPr>
        <p:spPr>
          <a:xfrm>
            <a:off x="12801600" y="7794702"/>
            <a:ext cx="1750741" cy="33453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1128" y="1000244"/>
            <a:ext cx="7578447" cy="611386"/>
          </a:xfrm>
          <a:prstGeom prst="rect">
            <a:avLst/>
          </a:prstGeom>
          <a:noFill/>
          <a:ln/>
        </p:spPr>
        <p:txBody>
          <a:bodyPr wrap="none" lIns="0" tIns="0" rIns="0" bIns="0" rtlCol="0" anchor="t"/>
          <a:lstStyle/>
          <a:p>
            <a:pPr marL="0" indent="0" algn="l">
              <a:lnSpc>
                <a:spcPts val="4800"/>
              </a:lnSpc>
              <a:buNone/>
            </a:pPr>
            <a:r>
              <a:rPr lang="en-US" sz="3850" dirty="0">
                <a:solidFill>
                  <a:srgbClr val="F5F0F0"/>
                </a:solidFill>
                <a:latin typeface="Merriweather" pitchFamily="34" charset="0"/>
                <a:ea typeface="Merriweather" pitchFamily="34" charset="-122"/>
                <a:cs typeface="Merriweather" pitchFamily="34" charset="-120"/>
              </a:rPr>
              <a:t>Exploratory Data Analysis (EDA)</a:t>
            </a:r>
            <a:endParaRPr lang="en-US" sz="3850" dirty="0"/>
          </a:p>
        </p:txBody>
      </p:sp>
      <p:sp>
        <p:nvSpPr>
          <p:cNvPr id="4" name="Shape 1"/>
          <p:cNvSpPr/>
          <p:nvPr/>
        </p:nvSpPr>
        <p:spPr>
          <a:xfrm>
            <a:off x="6171128" y="1905000"/>
            <a:ext cx="440174" cy="440174"/>
          </a:xfrm>
          <a:prstGeom prst="roundRect">
            <a:avLst>
              <a:gd name="adj" fmla="val 18667"/>
            </a:avLst>
          </a:prstGeom>
          <a:solidFill>
            <a:srgbClr val="003180"/>
          </a:solidFill>
          <a:ln w="7620">
            <a:solidFill>
              <a:srgbClr val="194A99"/>
            </a:solidFill>
            <a:prstDash val="solid"/>
          </a:ln>
        </p:spPr>
        <p:txBody>
          <a:bodyPr/>
          <a:lstStyle/>
          <a:p>
            <a:endParaRPr lang="en-IN"/>
          </a:p>
        </p:txBody>
      </p:sp>
      <p:sp>
        <p:nvSpPr>
          <p:cNvPr id="5" name="Text 2"/>
          <p:cNvSpPr/>
          <p:nvPr/>
        </p:nvSpPr>
        <p:spPr>
          <a:xfrm>
            <a:off x="6806922" y="1972151"/>
            <a:ext cx="2445425" cy="305633"/>
          </a:xfrm>
          <a:prstGeom prst="rect">
            <a:avLst/>
          </a:prstGeom>
          <a:noFill/>
          <a:ln/>
        </p:spPr>
        <p:txBody>
          <a:bodyPr wrap="none" lIns="0" tIns="0" rIns="0" bIns="0" rtlCol="0" anchor="t"/>
          <a:lstStyle/>
          <a:p>
            <a:pPr marL="0" indent="0" algn="l">
              <a:lnSpc>
                <a:spcPts val="2400"/>
              </a:lnSpc>
              <a:buNone/>
            </a:pPr>
            <a:r>
              <a:rPr lang="en-US" sz="1900" dirty="0">
                <a:solidFill>
                  <a:srgbClr val="E2E6E9"/>
                </a:solidFill>
                <a:latin typeface="Merriweather" pitchFamily="34" charset="0"/>
                <a:ea typeface="Merriweather" pitchFamily="34" charset="-122"/>
                <a:cs typeface="Merriweather" pitchFamily="34" charset="-120"/>
              </a:rPr>
              <a:t>Demographics</a:t>
            </a:r>
            <a:endParaRPr lang="en-US" sz="1900" dirty="0"/>
          </a:p>
        </p:txBody>
      </p:sp>
      <p:sp>
        <p:nvSpPr>
          <p:cNvPr id="6" name="Text 3"/>
          <p:cNvSpPr/>
          <p:nvPr/>
        </p:nvSpPr>
        <p:spPr>
          <a:xfrm>
            <a:off x="6806922" y="2395061"/>
            <a:ext cx="7138749" cy="625793"/>
          </a:xfrm>
          <a:prstGeom prst="rect">
            <a:avLst/>
          </a:prstGeom>
          <a:noFill/>
          <a:ln/>
        </p:spPr>
        <p:txBody>
          <a:bodyPr wrap="square" lIns="0" tIns="0" rIns="0" bIns="0" rtlCol="0" anchor="t"/>
          <a:lstStyle/>
          <a:p>
            <a:pPr marL="0" indent="0" algn="l">
              <a:lnSpc>
                <a:spcPts val="2450"/>
              </a:lnSpc>
              <a:buNone/>
            </a:pPr>
            <a:r>
              <a:rPr lang="en-US" sz="1500" dirty="0">
                <a:solidFill>
                  <a:srgbClr val="E2E6E9"/>
                </a:solidFill>
                <a:latin typeface="Merriweather" pitchFamily="34" charset="0"/>
                <a:ea typeface="Merriweather" pitchFamily="34" charset="-122"/>
                <a:cs typeface="Merriweather" pitchFamily="34" charset="-120"/>
              </a:rPr>
              <a:t>Analyzed student age, gender, and other variables to understand population diversity.</a:t>
            </a:r>
            <a:endParaRPr lang="en-US" sz="1500" dirty="0"/>
          </a:p>
        </p:txBody>
      </p:sp>
      <p:sp>
        <p:nvSpPr>
          <p:cNvPr id="7" name="Shape 4"/>
          <p:cNvSpPr/>
          <p:nvPr/>
        </p:nvSpPr>
        <p:spPr>
          <a:xfrm>
            <a:off x="6171128" y="3412093"/>
            <a:ext cx="440174" cy="440174"/>
          </a:xfrm>
          <a:prstGeom prst="roundRect">
            <a:avLst>
              <a:gd name="adj" fmla="val 18667"/>
            </a:avLst>
          </a:prstGeom>
          <a:solidFill>
            <a:srgbClr val="003180"/>
          </a:solidFill>
          <a:ln w="7620">
            <a:solidFill>
              <a:srgbClr val="194A99"/>
            </a:solidFill>
            <a:prstDash val="solid"/>
          </a:ln>
        </p:spPr>
        <p:txBody>
          <a:bodyPr/>
          <a:lstStyle/>
          <a:p>
            <a:endParaRPr lang="en-IN"/>
          </a:p>
        </p:txBody>
      </p:sp>
      <p:sp>
        <p:nvSpPr>
          <p:cNvPr id="8" name="Text 5"/>
          <p:cNvSpPr/>
          <p:nvPr/>
        </p:nvSpPr>
        <p:spPr>
          <a:xfrm>
            <a:off x="6806922" y="3479244"/>
            <a:ext cx="2719983" cy="305633"/>
          </a:xfrm>
          <a:prstGeom prst="rect">
            <a:avLst/>
          </a:prstGeom>
          <a:noFill/>
          <a:ln/>
        </p:spPr>
        <p:txBody>
          <a:bodyPr wrap="none" lIns="0" tIns="0" rIns="0" bIns="0" rtlCol="0" anchor="t"/>
          <a:lstStyle/>
          <a:p>
            <a:pPr marL="0" indent="0" algn="l">
              <a:lnSpc>
                <a:spcPts val="2400"/>
              </a:lnSpc>
              <a:buNone/>
            </a:pPr>
            <a:r>
              <a:rPr lang="en-US" sz="1900" dirty="0">
                <a:solidFill>
                  <a:srgbClr val="E2E6E9"/>
                </a:solidFill>
                <a:latin typeface="Merriweather" pitchFamily="34" charset="0"/>
                <a:ea typeface="Merriweather" pitchFamily="34" charset="-122"/>
                <a:cs typeface="Merriweather" pitchFamily="34" charset="-120"/>
              </a:rPr>
              <a:t>Academic Performance</a:t>
            </a:r>
            <a:endParaRPr lang="en-US" sz="1900" dirty="0"/>
          </a:p>
        </p:txBody>
      </p:sp>
      <p:sp>
        <p:nvSpPr>
          <p:cNvPr id="9" name="Text 6"/>
          <p:cNvSpPr/>
          <p:nvPr/>
        </p:nvSpPr>
        <p:spPr>
          <a:xfrm>
            <a:off x="6806922" y="3902154"/>
            <a:ext cx="7745419" cy="542570"/>
          </a:xfrm>
          <a:prstGeom prst="rect">
            <a:avLst/>
          </a:prstGeom>
          <a:noFill/>
          <a:ln/>
        </p:spPr>
        <p:txBody>
          <a:bodyPr wrap="none" lIns="0" tIns="0" rIns="0" bIns="0" rtlCol="0" anchor="t"/>
          <a:lstStyle/>
          <a:p>
            <a:pPr marL="0" indent="0" algn="l">
              <a:lnSpc>
                <a:spcPts val="2450"/>
              </a:lnSpc>
              <a:buNone/>
            </a:pPr>
            <a:r>
              <a:rPr lang="en-US" sz="1500" dirty="0">
                <a:solidFill>
                  <a:srgbClr val="E2E6E9"/>
                </a:solidFill>
                <a:latin typeface="Merriweather" pitchFamily="34" charset="0"/>
                <a:ea typeface="Merriweather" pitchFamily="34" charset="-122"/>
                <a:cs typeface="Merriweather" pitchFamily="34" charset="-120"/>
              </a:rPr>
              <a:t>Examined GPA and placement, financial income patterns related to mental health</a:t>
            </a:r>
          </a:p>
          <a:p>
            <a:pPr marL="0" indent="0" algn="l">
              <a:lnSpc>
                <a:spcPts val="2450"/>
              </a:lnSpc>
              <a:buNone/>
            </a:pPr>
            <a:r>
              <a:rPr lang="en-US" sz="1500" dirty="0">
                <a:solidFill>
                  <a:srgbClr val="E2E6E9"/>
                </a:solidFill>
                <a:latin typeface="Merriweather" pitchFamily="34" charset="0"/>
                <a:ea typeface="Merriweather" pitchFamily="34" charset="-122"/>
                <a:cs typeface="Merriweather" pitchFamily="34" charset="-120"/>
              </a:rPr>
              <a:t>outcomes.</a:t>
            </a:r>
            <a:endParaRPr lang="en-US" sz="1500" dirty="0"/>
          </a:p>
        </p:txBody>
      </p:sp>
      <p:sp>
        <p:nvSpPr>
          <p:cNvPr id="10" name="Shape 7"/>
          <p:cNvSpPr/>
          <p:nvPr/>
        </p:nvSpPr>
        <p:spPr>
          <a:xfrm>
            <a:off x="6171128" y="4606290"/>
            <a:ext cx="440174" cy="440174"/>
          </a:xfrm>
          <a:prstGeom prst="roundRect">
            <a:avLst>
              <a:gd name="adj" fmla="val 18667"/>
            </a:avLst>
          </a:prstGeom>
          <a:solidFill>
            <a:srgbClr val="003180"/>
          </a:solidFill>
          <a:ln w="7620">
            <a:solidFill>
              <a:srgbClr val="194A99"/>
            </a:solidFill>
            <a:prstDash val="solid"/>
          </a:ln>
        </p:spPr>
        <p:txBody>
          <a:bodyPr/>
          <a:lstStyle/>
          <a:p>
            <a:endParaRPr lang="en-IN"/>
          </a:p>
        </p:txBody>
      </p:sp>
      <p:sp>
        <p:nvSpPr>
          <p:cNvPr id="11" name="Text 8"/>
          <p:cNvSpPr/>
          <p:nvPr/>
        </p:nvSpPr>
        <p:spPr>
          <a:xfrm>
            <a:off x="6806922" y="4673441"/>
            <a:ext cx="3001328" cy="305633"/>
          </a:xfrm>
          <a:prstGeom prst="rect">
            <a:avLst/>
          </a:prstGeom>
          <a:noFill/>
          <a:ln/>
        </p:spPr>
        <p:txBody>
          <a:bodyPr wrap="none" lIns="0" tIns="0" rIns="0" bIns="0" rtlCol="0" anchor="t"/>
          <a:lstStyle/>
          <a:p>
            <a:pPr marL="0" indent="0" algn="l">
              <a:lnSpc>
                <a:spcPts val="2400"/>
              </a:lnSpc>
              <a:buNone/>
            </a:pPr>
            <a:r>
              <a:rPr lang="en-US" sz="1900" dirty="0">
                <a:solidFill>
                  <a:srgbClr val="E2E6E9"/>
                </a:solidFill>
                <a:latin typeface="Merriweather" pitchFamily="34" charset="0"/>
                <a:ea typeface="Merriweather" pitchFamily="34" charset="-122"/>
                <a:cs typeface="Merriweather" pitchFamily="34" charset="-120"/>
              </a:rPr>
              <a:t>Mental Health Prevalence</a:t>
            </a:r>
            <a:endParaRPr lang="en-US" sz="1900" dirty="0"/>
          </a:p>
        </p:txBody>
      </p:sp>
      <p:sp>
        <p:nvSpPr>
          <p:cNvPr id="12" name="Text 9"/>
          <p:cNvSpPr/>
          <p:nvPr/>
        </p:nvSpPr>
        <p:spPr>
          <a:xfrm>
            <a:off x="6806922" y="5096351"/>
            <a:ext cx="7138749" cy="625793"/>
          </a:xfrm>
          <a:prstGeom prst="rect">
            <a:avLst/>
          </a:prstGeom>
          <a:noFill/>
          <a:ln/>
        </p:spPr>
        <p:txBody>
          <a:bodyPr wrap="square" lIns="0" tIns="0" rIns="0" bIns="0" rtlCol="0" anchor="t"/>
          <a:lstStyle/>
          <a:p>
            <a:pPr marL="0" indent="0" algn="l">
              <a:lnSpc>
                <a:spcPts val="2450"/>
              </a:lnSpc>
              <a:buNone/>
            </a:pPr>
            <a:r>
              <a:rPr lang="en-US" sz="1500" dirty="0">
                <a:solidFill>
                  <a:srgbClr val="E2E6E9"/>
                </a:solidFill>
                <a:latin typeface="Merriweather" pitchFamily="34" charset="0"/>
                <a:ea typeface="Merriweather" pitchFamily="34" charset="-122"/>
                <a:cs typeface="Merriweather" pitchFamily="34" charset="-120"/>
              </a:rPr>
              <a:t>Identified frequencies of anxiety, depression, and stress symptoms among students.</a:t>
            </a:r>
            <a:endParaRPr lang="en-US" sz="1500" dirty="0"/>
          </a:p>
        </p:txBody>
      </p:sp>
      <p:sp>
        <p:nvSpPr>
          <p:cNvPr id="13" name="Shape 10"/>
          <p:cNvSpPr/>
          <p:nvPr/>
        </p:nvSpPr>
        <p:spPr>
          <a:xfrm>
            <a:off x="6171128" y="6113383"/>
            <a:ext cx="440174" cy="440174"/>
          </a:xfrm>
          <a:prstGeom prst="roundRect">
            <a:avLst>
              <a:gd name="adj" fmla="val 18667"/>
            </a:avLst>
          </a:prstGeom>
          <a:solidFill>
            <a:srgbClr val="003180"/>
          </a:solidFill>
          <a:ln w="7620">
            <a:solidFill>
              <a:srgbClr val="194A99"/>
            </a:solidFill>
            <a:prstDash val="solid"/>
          </a:ln>
        </p:spPr>
        <p:txBody>
          <a:bodyPr/>
          <a:lstStyle/>
          <a:p>
            <a:endParaRPr lang="en-IN"/>
          </a:p>
        </p:txBody>
      </p:sp>
      <p:sp>
        <p:nvSpPr>
          <p:cNvPr id="14" name="Text 11"/>
          <p:cNvSpPr/>
          <p:nvPr/>
        </p:nvSpPr>
        <p:spPr>
          <a:xfrm>
            <a:off x="6806922" y="6180534"/>
            <a:ext cx="2445425" cy="305633"/>
          </a:xfrm>
          <a:prstGeom prst="rect">
            <a:avLst/>
          </a:prstGeom>
          <a:noFill/>
          <a:ln/>
        </p:spPr>
        <p:txBody>
          <a:bodyPr wrap="none" lIns="0" tIns="0" rIns="0" bIns="0" rtlCol="0" anchor="t"/>
          <a:lstStyle/>
          <a:p>
            <a:pPr marL="0" indent="0" algn="l">
              <a:lnSpc>
                <a:spcPts val="2400"/>
              </a:lnSpc>
              <a:buNone/>
            </a:pPr>
            <a:r>
              <a:rPr lang="en-US" sz="1900" dirty="0">
                <a:solidFill>
                  <a:srgbClr val="E2E6E9"/>
                </a:solidFill>
                <a:latin typeface="Merriweather" pitchFamily="34" charset="0"/>
                <a:ea typeface="Merriweather" pitchFamily="34" charset="-122"/>
                <a:cs typeface="Merriweather" pitchFamily="34" charset="-120"/>
              </a:rPr>
              <a:t>Variable Correlation</a:t>
            </a:r>
            <a:endParaRPr lang="en-US" sz="1900" dirty="0"/>
          </a:p>
        </p:txBody>
      </p:sp>
      <p:sp>
        <p:nvSpPr>
          <p:cNvPr id="15" name="Text 12"/>
          <p:cNvSpPr/>
          <p:nvPr/>
        </p:nvSpPr>
        <p:spPr>
          <a:xfrm>
            <a:off x="6806922" y="6603444"/>
            <a:ext cx="7138749" cy="625793"/>
          </a:xfrm>
          <a:prstGeom prst="rect">
            <a:avLst/>
          </a:prstGeom>
          <a:noFill/>
          <a:ln/>
        </p:spPr>
        <p:txBody>
          <a:bodyPr wrap="square" lIns="0" tIns="0" rIns="0" bIns="0" rtlCol="0" anchor="t"/>
          <a:lstStyle/>
          <a:p>
            <a:pPr marL="0" indent="0" algn="l">
              <a:lnSpc>
                <a:spcPts val="2450"/>
              </a:lnSpc>
              <a:buNone/>
            </a:pPr>
            <a:r>
              <a:rPr lang="en-US" sz="1500" dirty="0">
                <a:solidFill>
                  <a:srgbClr val="E2E6E9"/>
                </a:solidFill>
                <a:latin typeface="Merriweather" pitchFamily="34" charset="0"/>
                <a:ea typeface="Merriweather" pitchFamily="34" charset="-122"/>
                <a:cs typeface="Merriweather" pitchFamily="34" charset="-120"/>
              </a:rPr>
              <a:t>Visualized relationships between academic and mental health factors via heatmaps.</a:t>
            </a:r>
            <a:endParaRPr lang="en-US" sz="1500" dirty="0"/>
          </a:p>
        </p:txBody>
      </p:sp>
      <p:sp>
        <p:nvSpPr>
          <p:cNvPr id="16" name="Rectangle 15">
            <a:extLst>
              <a:ext uri="{FF2B5EF4-FFF2-40B4-BE49-F238E27FC236}">
                <a16:creationId xmlns:a16="http://schemas.microsoft.com/office/drawing/2014/main" id="{30C3432C-82F8-7ECB-4014-3170DB8A0772}"/>
              </a:ext>
            </a:extLst>
          </p:cNvPr>
          <p:cNvSpPr/>
          <p:nvPr/>
        </p:nvSpPr>
        <p:spPr>
          <a:xfrm>
            <a:off x="12801600" y="7794702"/>
            <a:ext cx="1750741" cy="33453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3798" y="2203847"/>
            <a:ext cx="7328297"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Stress Factor Breakdown</a:t>
            </a:r>
            <a:endParaRPr lang="en-US" sz="4850" dirty="0"/>
          </a:p>
        </p:txBody>
      </p:sp>
      <p:sp>
        <p:nvSpPr>
          <p:cNvPr id="3" name="Text 1"/>
          <p:cNvSpPr/>
          <p:nvPr/>
        </p:nvSpPr>
        <p:spPr>
          <a:xfrm>
            <a:off x="863798" y="3592116"/>
            <a:ext cx="2774037" cy="771049"/>
          </a:xfrm>
          <a:prstGeom prst="rect">
            <a:avLst/>
          </a:prstGeom>
          <a:noFill/>
          <a:ln/>
        </p:spPr>
        <p:txBody>
          <a:bodyPr wrap="squar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Academic Pressure</a:t>
            </a:r>
            <a:endParaRPr lang="en-US" sz="2400" dirty="0"/>
          </a:p>
        </p:txBody>
      </p:sp>
      <p:sp>
        <p:nvSpPr>
          <p:cNvPr id="4" name="Text 2"/>
          <p:cNvSpPr/>
          <p:nvPr/>
        </p:nvSpPr>
        <p:spPr>
          <a:xfrm>
            <a:off x="863798" y="4609981"/>
            <a:ext cx="2774037" cy="1184434"/>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Stress from exams, heavy workload, and grade expectations.</a:t>
            </a:r>
            <a:endParaRPr lang="en-US" sz="1900" dirty="0"/>
          </a:p>
        </p:txBody>
      </p:sp>
      <p:sp>
        <p:nvSpPr>
          <p:cNvPr id="5" name="Text 3"/>
          <p:cNvSpPr/>
          <p:nvPr/>
        </p:nvSpPr>
        <p:spPr>
          <a:xfrm>
            <a:off x="4247674" y="3592116"/>
            <a:ext cx="2774037"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Social Isolation</a:t>
            </a:r>
            <a:endParaRPr lang="en-US" sz="2400" dirty="0"/>
          </a:p>
        </p:txBody>
      </p:sp>
      <p:sp>
        <p:nvSpPr>
          <p:cNvPr id="6" name="Text 4"/>
          <p:cNvSpPr/>
          <p:nvPr/>
        </p:nvSpPr>
        <p:spPr>
          <a:xfrm>
            <a:off x="4247674" y="4224457"/>
            <a:ext cx="2774037" cy="1579245"/>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Lack of peer support and experiences of bullying contribute significantly.</a:t>
            </a:r>
            <a:endParaRPr lang="en-US" sz="1900" dirty="0"/>
          </a:p>
        </p:txBody>
      </p:sp>
      <p:sp>
        <p:nvSpPr>
          <p:cNvPr id="7" name="Text 5"/>
          <p:cNvSpPr/>
          <p:nvPr/>
        </p:nvSpPr>
        <p:spPr>
          <a:xfrm>
            <a:off x="7631549" y="3592116"/>
            <a:ext cx="2774037" cy="771049"/>
          </a:xfrm>
          <a:prstGeom prst="rect">
            <a:avLst/>
          </a:prstGeom>
          <a:noFill/>
          <a:ln/>
        </p:spPr>
        <p:txBody>
          <a:bodyPr wrap="squar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Financial Concerns</a:t>
            </a:r>
            <a:endParaRPr lang="en-US" sz="2400" dirty="0"/>
          </a:p>
        </p:txBody>
      </p:sp>
      <p:sp>
        <p:nvSpPr>
          <p:cNvPr id="8" name="Text 6"/>
          <p:cNvSpPr/>
          <p:nvPr/>
        </p:nvSpPr>
        <p:spPr>
          <a:xfrm>
            <a:off x="7631549" y="4609981"/>
            <a:ext cx="2774037" cy="1184434"/>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Stress related to tuition expenses and cost of living challenges.</a:t>
            </a:r>
            <a:endParaRPr lang="en-US" sz="1900" dirty="0"/>
          </a:p>
        </p:txBody>
      </p:sp>
      <p:sp>
        <p:nvSpPr>
          <p:cNvPr id="9" name="Text 7"/>
          <p:cNvSpPr/>
          <p:nvPr/>
        </p:nvSpPr>
        <p:spPr>
          <a:xfrm>
            <a:off x="11015424" y="3592116"/>
            <a:ext cx="2774037"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Family Issues</a:t>
            </a:r>
            <a:endParaRPr lang="en-US" sz="2400" dirty="0"/>
          </a:p>
        </p:txBody>
      </p:sp>
      <p:sp>
        <p:nvSpPr>
          <p:cNvPr id="10" name="Text 8"/>
          <p:cNvSpPr/>
          <p:nvPr/>
        </p:nvSpPr>
        <p:spPr>
          <a:xfrm>
            <a:off x="11015424" y="4224457"/>
            <a:ext cx="2774037" cy="1579245"/>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Conflicts or limited family support exacerbate mental health struggles.</a:t>
            </a:r>
            <a:endParaRPr lang="en-US" sz="1900" dirty="0"/>
          </a:p>
        </p:txBody>
      </p:sp>
      <p:sp>
        <p:nvSpPr>
          <p:cNvPr id="11" name="Rectangle 10">
            <a:extLst>
              <a:ext uri="{FF2B5EF4-FFF2-40B4-BE49-F238E27FC236}">
                <a16:creationId xmlns:a16="http://schemas.microsoft.com/office/drawing/2014/main" id="{9062DDE7-5290-E6E9-6CED-8F71B76D4878}"/>
              </a:ext>
            </a:extLst>
          </p:cNvPr>
          <p:cNvSpPr/>
          <p:nvPr/>
        </p:nvSpPr>
        <p:spPr>
          <a:xfrm>
            <a:off x="12801600" y="7794702"/>
            <a:ext cx="1750741" cy="33453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198" y="1503640"/>
            <a:ext cx="7416403" cy="1542574"/>
          </a:xfrm>
          <a:prstGeom prst="rect">
            <a:avLst/>
          </a:prstGeom>
          <a:noFill/>
          <a:ln/>
        </p:spPr>
        <p:txBody>
          <a:bodyPr wrap="squar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Visualizing Stress Factors</a:t>
            </a:r>
            <a:endParaRPr lang="en-US" sz="4850" dirty="0"/>
          </a:p>
        </p:txBody>
      </p:sp>
      <p:sp>
        <p:nvSpPr>
          <p:cNvPr id="4" name="Shape 1"/>
          <p:cNvSpPr/>
          <p:nvPr/>
        </p:nvSpPr>
        <p:spPr>
          <a:xfrm>
            <a:off x="6350198" y="3416379"/>
            <a:ext cx="555308" cy="555308"/>
          </a:xfrm>
          <a:prstGeom prst="roundRect">
            <a:avLst>
              <a:gd name="adj" fmla="val 18669"/>
            </a:avLst>
          </a:prstGeom>
          <a:solidFill>
            <a:srgbClr val="003180"/>
          </a:solidFill>
          <a:ln w="15240">
            <a:solidFill>
              <a:srgbClr val="194A99"/>
            </a:solidFill>
            <a:prstDash val="solid"/>
          </a:ln>
        </p:spPr>
        <p:txBody>
          <a:bodyPr/>
          <a:lstStyle/>
          <a:p>
            <a:endParaRPr lang="en-IN"/>
          </a:p>
        </p:txBody>
      </p:sp>
      <p:sp>
        <p:nvSpPr>
          <p:cNvPr id="5" name="Text 2"/>
          <p:cNvSpPr/>
          <p:nvPr/>
        </p:nvSpPr>
        <p:spPr>
          <a:xfrm>
            <a:off x="7152323" y="3501152"/>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Academic Pressure</a:t>
            </a:r>
            <a:endParaRPr lang="en-US" sz="2400" dirty="0"/>
          </a:p>
        </p:txBody>
      </p:sp>
      <p:sp>
        <p:nvSpPr>
          <p:cNvPr id="6" name="Text 3"/>
          <p:cNvSpPr/>
          <p:nvPr/>
        </p:nvSpPr>
        <p:spPr>
          <a:xfrm>
            <a:off x="7152323" y="4034671"/>
            <a:ext cx="6614279"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45% of students report experiencing high levels of stress from academic demands.</a:t>
            </a:r>
            <a:endParaRPr lang="en-US" sz="1900" dirty="0"/>
          </a:p>
        </p:txBody>
      </p:sp>
      <p:sp>
        <p:nvSpPr>
          <p:cNvPr id="7" name="Shape 4"/>
          <p:cNvSpPr/>
          <p:nvPr/>
        </p:nvSpPr>
        <p:spPr>
          <a:xfrm>
            <a:off x="6350198" y="5317927"/>
            <a:ext cx="555308" cy="555308"/>
          </a:xfrm>
          <a:prstGeom prst="roundRect">
            <a:avLst>
              <a:gd name="adj" fmla="val 18669"/>
            </a:avLst>
          </a:prstGeom>
          <a:solidFill>
            <a:srgbClr val="003180"/>
          </a:solidFill>
          <a:ln w="15240">
            <a:solidFill>
              <a:srgbClr val="194A99"/>
            </a:solidFill>
            <a:prstDash val="solid"/>
          </a:ln>
        </p:spPr>
        <p:txBody>
          <a:bodyPr/>
          <a:lstStyle/>
          <a:p>
            <a:endParaRPr lang="en-IN"/>
          </a:p>
        </p:txBody>
      </p:sp>
      <p:sp>
        <p:nvSpPr>
          <p:cNvPr id="8" name="Text 5"/>
          <p:cNvSpPr/>
          <p:nvPr/>
        </p:nvSpPr>
        <p:spPr>
          <a:xfrm>
            <a:off x="7152323" y="5402699"/>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Social Isolation</a:t>
            </a:r>
            <a:endParaRPr lang="en-US" sz="2400" dirty="0"/>
          </a:p>
        </p:txBody>
      </p:sp>
      <p:sp>
        <p:nvSpPr>
          <p:cNvPr id="9" name="Text 6"/>
          <p:cNvSpPr/>
          <p:nvPr/>
        </p:nvSpPr>
        <p:spPr>
          <a:xfrm>
            <a:off x="7152323" y="5936218"/>
            <a:ext cx="6614279"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30% of students feel disconnected or isolated from their peers, impacting mental health.</a:t>
            </a:r>
            <a:endParaRPr lang="en-US" sz="1900" dirty="0"/>
          </a:p>
        </p:txBody>
      </p:sp>
      <p:sp>
        <p:nvSpPr>
          <p:cNvPr id="10" name="Rectangle 9">
            <a:extLst>
              <a:ext uri="{FF2B5EF4-FFF2-40B4-BE49-F238E27FC236}">
                <a16:creationId xmlns:a16="http://schemas.microsoft.com/office/drawing/2014/main" id="{C1366E56-D9C9-E7C1-956E-6BD48E8C23B0}"/>
              </a:ext>
            </a:extLst>
          </p:cNvPr>
          <p:cNvSpPr/>
          <p:nvPr/>
        </p:nvSpPr>
        <p:spPr>
          <a:xfrm>
            <a:off x="12801600" y="7794702"/>
            <a:ext cx="1750741" cy="33453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57</TotalTime>
  <Words>1004</Words>
  <Application>Microsoft Office PowerPoint</Application>
  <PresentationFormat>Custom</PresentationFormat>
  <Paragraphs>161</Paragraphs>
  <Slides>20</Slides>
  <Notes>20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Merriweather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Fanish Pandey</cp:lastModifiedBy>
  <cp:revision>6</cp:revision>
  <dcterms:created xsi:type="dcterms:W3CDTF">2025-05-21T07:41:40Z</dcterms:created>
  <dcterms:modified xsi:type="dcterms:W3CDTF">2025-05-22T03:45:11Z</dcterms:modified>
</cp:coreProperties>
</file>